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0" r:id="rId4"/>
    <p:sldId id="279" r:id="rId5"/>
    <p:sldId id="281" r:id="rId6"/>
    <p:sldId id="283" r:id="rId7"/>
    <p:sldId id="259" r:id="rId8"/>
    <p:sldId id="261" r:id="rId9"/>
    <p:sldId id="262" r:id="rId10"/>
    <p:sldId id="282" r:id="rId11"/>
    <p:sldId id="264" r:id="rId12"/>
    <p:sldId id="285" r:id="rId13"/>
    <p:sldId id="286" r:id="rId14"/>
    <p:sldId id="287" r:id="rId15"/>
    <p:sldId id="265" r:id="rId16"/>
    <p:sldId id="289" r:id="rId17"/>
    <p:sldId id="290" r:id="rId18"/>
    <p:sldId id="313" r:id="rId19"/>
    <p:sldId id="314" r:id="rId20"/>
    <p:sldId id="291" r:id="rId21"/>
    <p:sldId id="292" r:id="rId22"/>
    <p:sldId id="304" r:id="rId23"/>
    <p:sldId id="293" r:id="rId24"/>
    <p:sldId id="305" r:id="rId25"/>
    <p:sldId id="294" r:id="rId26"/>
    <p:sldId id="306" r:id="rId27"/>
    <p:sldId id="307" r:id="rId28"/>
    <p:sldId id="295" r:id="rId29"/>
    <p:sldId id="296" r:id="rId30"/>
    <p:sldId id="297" r:id="rId31"/>
    <p:sldId id="310" r:id="rId32"/>
    <p:sldId id="308" r:id="rId33"/>
    <p:sldId id="311" r:id="rId34"/>
    <p:sldId id="309" r:id="rId35"/>
    <p:sldId id="298" r:id="rId36"/>
    <p:sldId id="299" r:id="rId37"/>
    <p:sldId id="312" r:id="rId38"/>
    <p:sldId id="267" r:id="rId39"/>
    <p:sldId id="278" r:id="rId40"/>
    <p:sldId id="260"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76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1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B3F6E-D3C9-46F4-8924-7A7B0A7B7EE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8278DF33-0F99-443F-A0CE-3D0A93192E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5F433B12-BF29-4D40-838B-1203F36E91C6}"/>
              </a:ext>
            </a:extLst>
          </p:cNvPr>
          <p:cNvSpPr>
            <a:spLocks noGrp="1"/>
          </p:cNvSpPr>
          <p:nvPr>
            <p:ph type="dt" sz="half" idx="10"/>
          </p:nvPr>
        </p:nvSpPr>
        <p:spPr/>
        <p:txBody>
          <a:bodyPr/>
          <a:lstStyle/>
          <a:p>
            <a:fld id="{247E164F-5F8B-4410-B1D9-3EDBFC866418}" type="datetimeFigureOut">
              <a:rPr lang="en-AU" smtClean="0"/>
              <a:t>7/02/2018</a:t>
            </a:fld>
            <a:endParaRPr lang="en-AU"/>
          </a:p>
        </p:txBody>
      </p:sp>
      <p:sp>
        <p:nvSpPr>
          <p:cNvPr id="5" name="Footer Placeholder 4">
            <a:extLst>
              <a:ext uri="{FF2B5EF4-FFF2-40B4-BE49-F238E27FC236}">
                <a16:creationId xmlns:a16="http://schemas.microsoft.com/office/drawing/2014/main" id="{FCFAC54D-8BD3-4C0F-B4B3-C5D892B2989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3064484-B135-4AF5-899C-83AD674AEA02}"/>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1322272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62C37-C3A5-43C2-A7CB-EC0D490E3E74}"/>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F2C4D1CB-02BB-4EB0-B5B8-7D78911A04E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64FDCD28-2901-4071-8C02-7B9E04FBB701}"/>
              </a:ext>
            </a:extLst>
          </p:cNvPr>
          <p:cNvSpPr>
            <a:spLocks noGrp="1"/>
          </p:cNvSpPr>
          <p:nvPr>
            <p:ph type="dt" sz="half" idx="10"/>
          </p:nvPr>
        </p:nvSpPr>
        <p:spPr/>
        <p:txBody>
          <a:bodyPr/>
          <a:lstStyle/>
          <a:p>
            <a:fld id="{247E164F-5F8B-4410-B1D9-3EDBFC866418}" type="datetimeFigureOut">
              <a:rPr lang="en-AU" smtClean="0"/>
              <a:t>7/02/2018</a:t>
            </a:fld>
            <a:endParaRPr lang="en-AU"/>
          </a:p>
        </p:txBody>
      </p:sp>
      <p:sp>
        <p:nvSpPr>
          <p:cNvPr id="5" name="Footer Placeholder 4">
            <a:extLst>
              <a:ext uri="{FF2B5EF4-FFF2-40B4-BE49-F238E27FC236}">
                <a16:creationId xmlns:a16="http://schemas.microsoft.com/office/drawing/2014/main" id="{1DCBBDAC-7F0D-462F-9293-38F365F80E4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DEE76EE1-CEC5-4182-B4DE-5773F374C055}"/>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203418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691B37-B764-4B90-A46D-4B6A6A412F1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FC6FADC0-14F6-4DD9-BC9A-A8EE1135C6E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E9725866-B344-4F08-A155-A27CCC85C507}"/>
              </a:ext>
            </a:extLst>
          </p:cNvPr>
          <p:cNvSpPr>
            <a:spLocks noGrp="1"/>
          </p:cNvSpPr>
          <p:nvPr>
            <p:ph type="dt" sz="half" idx="10"/>
          </p:nvPr>
        </p:nvSpPr>
        <p:spPr/>
        <p:txBody>
          <a:bodyPr/>
          <a:lstStyle/>
          <a:p>
            <a:fld id="{247E164F-5F8B-4410-B1D9-3EDBFC866418}" type="datetimeFigureOut">
              <a:rPr lang="en-AU" smtClean="0"/>
              <a:t>7/02/2018</a:t>
            </a:fld>
            <a:endParaRPr lang="en-AU"/>
          </a:p>
        </p:txBody>
      </p:sp>
      <p:sp>
        <p:nvSpPr>
          <p:cNvPr id="5" name="Footer Placeholder 4">
            <a:extLst>
              <a:ext uri="{FF2B5EF4-FFF2-40B4-BE49-F238E27FC236}">
                <a16:creationId xmlns:a16="http://schemas.microsoft.com/office/drawing/2014/main" id="{496259DA-6DD5-4409-B6BE-32EA1F474472}"/>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B4FAE1F-23FF-4648-9DA4-224BC8D2DDD1}"/>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1498680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8D677-C954-4073-A3C8-9A805C3BE6C7}"/>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AA99E4F0-9E8D-4B0D-B398-81ED3AE3A6B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58AC6518-E6A3-452A-ABA8-F1465A92171D}"/>
              </a:ext>
            </a:extLst>
          </p:cNvPr>
          <p:cNvSpPr>
            <a:spLocks noGrp="1"/>
          </p:cNvSpPr>
          <p:nvPr>
            <p:ph type="dt" sz="half" idx="10"/>
          </p:nvPr>
        </p:nvSpPr>
        <p:spPr/>
        <p:txBody>
          <a:bodyPr/>
          <a:lstStyle/>
          <a:p>
            <a:fld id="{247E164F-5F8B-4410-B1D9-3EDBFC866418}" type="datetimeFigureOut">
              <a:rPr lang="en-AU" smtClean="0"/>
              <a:t>7/02/2018</a:t>
            </a:fld>
            <a:endParaRPr lang="en-AU"/>
          </a:p>
        </p:txBody>
      </p:sp>
      <p:sp>
        <p:nvSpPr>
          <p:cNvPr id="5" name="Footer Placeholder 4">
            <a:extLst>
              <a:ext uri="{FF2B5EF4-FFF2-40B4-BE49-F238E27FC236}">
                <a16:creationId xmlns:a16="http://schemas.microsoft.com/office/drawing/2014/main" id="{54E5123E-7CD9-4634-BE56-9E8B540FED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1AA77FBE-8270-47FC-9D19-AE5CBC77B914}"/>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1405265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FC154-737C-412D-BC4E-43535A38EF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4AE87E49-33D4-44A8-801F-C93429E3A3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8ABCFB0-CF17-4480-BB61-5E3322A70139}"/>
              </a:ext>
            </a:extLst>
          </p:cNvPr>
          <p:cNvSpPr>
            <a:spLocks noGrp="1"/>
          </p:cNvSpPr>
          <p:nvPr>
            <p:ph type="dt" sz="half" idx="10"/>
          </p:nvPr>
        </p:nvSpPr>
        <p:spPr/>
        <p:txBody>
          <a:bodyPr/>
          <a:lstStyle/>
          <a:p>
            <a:fld id="{247E164F-5F8B-4410-B1D9-3EDBFC866418}" type="datetimeFigureOut">
              <a:rPr lang="en-AU" smtClean="0"/>
              <a:t>7/02/2018</a:t>
            </a:fld>
            <a:endParaRPr lang="en-AU"/>
          </a:p>
        </p:txBody>
      </p:sp>
      <p:sp>
        <p:nvSpPr>
          <p:cNvPr id="5" name="Footer Placeholder 4">
            <a:extLst>
              <a:ext uri="{FF2B5EF4-FFF2-40B4-BE49-F238E27FC236}">
                <a16:creationId xmlns:a16="http://schemas.microsoft.com/office/drawing/2014/main" id="{311BA18E-2199-4DA0-9BF3-11C2146E5EB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3F875E3-E7F0-4280-BF24-29D5EEE56132}"/>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3874343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13AAE-AE7B-4618-A1B1-22A1EA277AB9}"/>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0A03FF12-7746-43EE-8271-1F631D71735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FCCA2E38-41E5-4116-A894-79356AB453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320AAA0B-D40A-4847-9E9E-CAE7E35D2DC2}"/>
              </a:ext>
            </a:extLst>
          </p:cNvPr>
          <p:cNvSpPr>
            <a:spLocks noGrp="1"/>
          </p:cNvSpPr>
          <p:nvPr>
            <p:ph type="dt" sz="half" idx="10"/>
          </p:nvPr>
        </p:nvSpPr>
        <p:spPr/>
        <p:txBody>
          <a:bodyPr/>
          <a:lstStyle/>
          <a:p>
            <a:fld id="{247E164F-5F8B-4410-B1D9-3EDBFC866418}" type="datetimeFigureOut">
              <a:rPr lang="en-AU" smtClean="0"/>
              <a:t>7/02/2018</a:t>
            </a:fld>
            <a:endParaRPr lang="en-AU"/>
          </a:p>
        </p:txBody>
      </p:sp>
      <p:sp>
        <p:nvSpPr>
          <p:cNvPr id="6" name="Footer Placeholder 5">
            <a:extLst>
              <a:ext uri="{FF2B5EF4-FFF2-40B4-BE49-F238E27FC236}">
                <a16:creationId xmlns:a16="http://schemas.microsoft.com/office/drawing/2014/main" id="{0E8C24A7-B186-4E3C-85B0-97A4133D2FA7}"/>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061CDA16-4CA3-4577-8F29-24F8DD0A1334}"/>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2213784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8441D-6410-4021-B6C1-B87730F54840}"/>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9431A2C5-5587-44AF-9AB9-C012D1FF17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B2FE311-D866-44DA-9B3A-9E589E4BC2E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A3DF45C8-EE7E-442A-82F7-9FF1194E14D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5B47CF4-A36A-417C-B840-882C6C8D79E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415EEA39-5823-438D-BB65-E9E18859FE0D}"/>
              </a:ext>
            </a:extLst>
          </p:cNvPr>
          <p:cNvSpPr>
            <a:spLocks noGrp="1"/>
          </p:cNvSpPr>
          <p:nvPr>
            <p:ph type="dt" sz="half" idx="10"/>
          </p:nvPr>
        </p:nvSpPr>
        <p:spPr/>
        <p:txBody>
          <a:bodyPr/>
          <a:lstStyle/>
          <a:p>
            <a:fld id="{247E164F-5F8B-4410-B1D9-3EDBFC866418}" type="datetimeFigureOut">
              <a:rPr lang="en-AU" smtClean="0"/>
              <a:t>7/02/2018</a:t>
            </a:fld>
            <a:endParaRPr lang="en-AU"/>
          </a:p>
        </p:txBody>
      </p:sp>
      <p:sp>
        <p:nvSpPr>
          <p:cNvPr id="8" name="Footer Placeholder 7">
            <a:extLst>
              <a:ext uri="{FF2B5EF4-FFF2-40B4-BE49-F238E27FC236}">
                <a16:creationId xmlns:a16="http://schemas.microsoft.com/office/drawing/2014/main" id="{D515E826-A42B-48BA-9BAD-BEC74C66ECEE}"/>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CFF994BE-51EB-4B46-A348-C25FEAB80021}"/>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1239054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005AD-D8DF-4FF6-90DE-9E599881A58A}"/>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398E240E-56FE-4829-B180-F6351D75462F}"/>
              </a:ext>
            </a:extLst>
          </p:cNvPr>
          <p:cNvSpPr>
            <a:spLocks noGrp="1"/>
          </p:cNvSpPr>
          <p:nvPr>
            <p:ph type="dt" sz="half" idx="10"/>
          </p:nvPr>
        </p:nvSpPr>
        <p:spPr/>
        <p:txBody>
          <a:bodyPr/>
          <a:lstStyle/>
          <a:p>
            <a:fld id="{247E164F-5F8B-4410-B1D9-3EDBFC866418}" type="datetimeFigureOut">
              <a:rPr lang="en-AU" smtClean="0"/>
              <a:t>7/02/2018</a:t>
            </a:fld>
            <a:endParaRPr lang="en-AU"/>
          </a:p>
        </p:txBody>
      </p:sp>
      <p:sp>
        <p:nvSpPr>
          <p:cNvPr id="4" name="Footer Placeholder 3">
            <a:extLst>
              <a:ext uri="{FF2B5EF4-FFF2-40B4-BE49-F238E27FC236}">
                <a16:creationId xmlns:a16="http://schemas.microsoft.com/office/drawing/2014/main" id="{3A31A9E1-F9D0-4331-8856-8F313738A73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CFF1C92-8765-4242-B952-B97ED6F9DD21}"/>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2119240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5A70CB-29E6-4021-8940-7D221E67A6AC}"/>
              </a:ext>
            </a:extLst>
          </p:cNvPr>
          <p:cNvSpPr>
            <a:spLocks noGrp="1"/>
          </p:cNvSpPr>
          <p:nvPr>
            <p:ph type="dt" sz="half" idx="10"/>
          </p:nvPr>
        </p:nvSpPr>
        <p:spPr/>
        <p:txBody>
          <a:bodyPr/>
          <a:lstStyle/>
          <a:p>
            <a:fld id="{247E164F-5F8B-4410-B1D9-3EDBFC866418}" type="datetimeFigureOut">
              <a:rPr lang="en-AU" smtClean="0"/>
              <a:t>7/02/2018</a:t>
            </a:fld>
            <a:endParaRPr lang="en-AU"/>
          </a:p>
        </p:txBody>
      </p:sp>
      <p:sp>
        <p:nvSpPr>
          <p:cNvPr id="3" name="Footer Placeholder 2">
            <a:extLst>
              <a:ext uri="{FF2B5EF4-FFF2-40B4-BE49-F238E27FC236}">
                <a16:creationId xmlns:a16="http://schemas.microsoft.com/office/drawing/2014/main" id="{6D4AFAE8-1263-4D5F-B653-84FFAC611E80}"/>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A39A6299-2D71-449B-A21B-AE7D79463FA3}"/>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3540379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460D0-733D-494C-8EE5-43166778DC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EF6B59D5-3013-4B54-832A-053BDDCFC2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49D46F1-9456-45FC-AAC7-38781AC640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496ECF8-C358-44A6-97AB-0592BCB6D854}"/>
              </a:ext>
            </a:extLst>
          </p:cNvPr>
          <p:cNvSpPr>
            <a:spLocks noGrp="1"/>
          </p:cNvSpPr>
          <p:nvPr>
            <p:ph type="dt" sz="half" idx="10"/>
          </p:nvPr>
        </p:nvSpPr>
        <p:spPr/>
        <p:txBody>
          <a:bodyPr/>
          <a:lstStyle/>
          <a:p>
            <a:fld id="{247E164F-5F8B-4410-B1D9-3EDBFC866418}" type="datetimeFigureOut">
              <a:rPr lang="en-AU" smtClean="0"/>
              <a:t>7/02/2018</a:t>
            </a:fld>
            <a:endParaRPr lang="en-AU"/>
          </a:p>
        </p:txBody>
      </p:sp>
      <p:sp>
        <p:nvSpPr>
          <p:cNvPr id="6" name="Footer Placeholder 5">
            <a:extLst>
              <a:ext uri="{FF2B5EF4-FFF2-40B4-BE49-F238E27FC236}">
                <a16:creationId xmlns:a16="http://schemas.microsoft.com/office/drawing/2014/main" id="{F8731654-C8DA-4D03-AA4B-714CD0EA057E}"/>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96AA2524-24B5-4E6E-8446-0ECCB334F9A3}"/>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3631382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6FFEE-B003-4276-804E-CC45C62088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F77D2786-6E01-452F-A9DD-6E0C0537EB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51D7F217-42D0-4FD6-B8AF-C7C6A9DF14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39D4D8F-219F-4A4E-A94E-E6CC20437EC9}"/>
              </a:ext>
            </a:extLst>
          </p:cNvPr>
          <p:cNvSpPr>
            <a:spLocks noGrp="1"/>
          </p:cNvSpPr>
          <p:nvPr>
            <p:ph type="dt" sz="half" idx="10"/>
          </p:nvPr>
        </p:nvSpPr>
        <p:spPr/>
        <p:txBody>
          <a:bodyPr/>
          <a:lstStyle/>
          <a:p>
            <a:fld id="{247E164F-5F8B-4410-B1D9-3EDBFC866418}" type="datetimeFigureOut">
              <a:rPr lang="en-AU" smtClean="0"/>
              <a:t>7/02/2018</a:t>
            </a:fld>
            <a:endParaRPr lang="en-AU"/>
          </a:p>
        </p:txBody>
      </p:sp>
      <p:sp>
        <p:nvSpPr>
          <p:cNvPr id="6" name="Footer Placeholder 5">
            <a:extLst>
              <a:ext uri="{FF2B5EF4-FFF2-40B4-BE49-F238E27FC236}">
                <a16:creationId xmlns:a16="http://schemas.microsoft.com/office/drawing/2014/main" id="{D5E15B2B-961D-4007-8C5F-F1849E5991F5}"/>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EA54A831-73C7-4D14-BD27-00C3D5EEE6F4}"/>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2024752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55AF7E-2BC0-4D9D-8288-7BCFD4F76F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D27E58F3-93A1-4B95-961D-841C9A8701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74658533-C20C-4ADC-ADDE-3982CF7EC6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7E164F-5F8B-4410-B1D9-3EDBFC866418}" type="datetimeFigureOut">
              <a:rPr lang="en-AU" smtClean="0"/>
              <a:t>7/02/2018</a:t>
            </a:fld>
            <a:endParaRPr lang="en-AU"/>
          </a:p>
        </p:txBody>
      </p:sp>
      <p:sp>
        <p:nvSpPr>
          <p:cNvPr id="5" name="Footer Placeholder 4">
            <a:extLst>
              <a:ext uri="{FF2B5EF4-FFF2-40B4-BE49-F238E27FC236}">
                <a16:creationId xmlns:a16="http://schemas.microsoft.com/office/drawing/2014/main" id="{E4ECDA3F-1580-4AD3-938B-6F3F2D3CC1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8AC761A3-8979-49B3-BAE3-7B70392DFD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39AF14-5B6C-40B2-8D4D-2B2BB63FC821}" type="slidenum">
              <a:rPr lang="en-AU" smtClean="0"/>
              <a:t>‹#›</a:t>
            </a:fld>
            <a:endParaRPr lang="en-AU"/>
          </a:p>
        </p:txBody>
      </p:sp>
    </p:spTree>
    <p:extLst>
      <p:ext uri="{BB962C8B-B14F-4D97-AF65-F5344CB8AC3E}">
        <p14:creationId xmlns:p14="http://schemas.microsoft.com/office/powerpoint/2010/main" val="4066559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5231AF-4626-494E-B739-F76CEDCD3C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1" y="-4697"/>
            <a:ext cx="12208702" cy="6867394"/>
          </a:xfrm>
          <a:prstGeom prst="rect">
            <a:avLst/>
          </a:prstGeom>
        </p:spPr>
      </p:pic>
      <p:sp>
        <p:nvSpPr>
          <p:cNvPr id="6" name="TextBox 5">
            <a:extLst>
              <a:ext uri="{FF2B5EF4-FFF2-40B4-BE49-F238E27FC236}">
                <a16:creationId xmlns:a16="http://schemas.microsoft.com/office/drawing/2014/main" id="{DF7AB5A6-95A4-4368-B084-27A137A8101A}"/>
              </a:ext>
            </a:extLst>
          </p:cNvPr>
          <p:cNvSpPr txBox="1"/>
          <p:nvPr/>
        </p:nvSpPr>
        <p:spPr>
          <a:xfrm>
            <a:off x="5580364" y="1858775"/>
            <a:ext cx="5966250" cy="2677656"/>
          </a:xfrm>
          <a:prstGeom prst="rect">
            <a:avLst/>
          </a:prstGeom>
          <a:noFill/>
        </p:spPr>
        <p:txBody>
          <a:bodyPr wrap="none" rtlCol="0">
            <a:spAutoFit/>
          </a:bodyPr>
          <a:lstStyle/>
          <a:p>
            <a:pPr algn="r"/>
            <a:r>
              <a:rPr lang="en-AU" sz="7200" dirty="0">
                <a:solidFill>
                  <a:srgbClr val="0E76BC"/>
                </a:solidFill>
                <a:latin typeface="Kikelet Brush" panose="02000000000000000000" pitchFamily="2" charset="0"/>
              </a:rPr>
              <a:t>Session #1</a:t>
            </a:r>
          </a:p>
          <a:p>
            <a:pPr algn="r"/>
            <a:r>
              <a:rPr lang="en-AU" sz="4800" dirty="0">
                <a:latin typeface="Acumin Pro" panose="020B0504020202020204" pitchFamily="34" charset="0"/>
              </a:rPr>
              <a:t>What is a Disciple &amp;</a:t>
            </a:r>
          </a:p>
          <a:p>
            <a:pPr algn="r"/>
            <a:r>
              <a:rPr lang="en-AU" sz="4800" dirty="0">
                <a:latin typeface="Acumin Pro" panose="020B0504020202020204" pitchFamily="34" charset="0"/>
              </a:rPr>
              <a:t>What is Discipleship?</a:t>
            </a:r>
          </a:p>
        </p:txBody>
      </p:sp>
    </p:spTree>
    <p:extLst>
      <p:ext uri="{BB962C8B-B14F-4D97-AF65-F5344CB8AC3E}">
        <p14:creationId xmlns:p14="http://schemas.microsoft.com/office/powerpoint/2010/main" val="3449152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D2D72A-3B75-4ECD-9875-8FEEDFFC1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5531"/>
            <a:ext cx="12211664" cy="6869062"/>
          </a:xfrm>
          <a:prstGeom prst="rect">
            <a:avLst/>
          </a:prstGeom>
        </p:spPr>
      </p:pic>
      <p:sp>
        <p:nvSpPr>
          <p:cNvPr id="2" name="TextBox 1">
            <a:extLst>
              <a:ext uri="{FF2B5EF4-FFF2-40B4-BE49-F238E27FC236}">
                <a16:creationId xmlns:a16="http://schemas.microsoft.com/office/drawing/2014/main" id="{67F8831D-8153-4480-9B93-36F9BE0278BC}"/>
              </a:ext>
            </a:extLst>
          </p:cNvPr>
          <p:cNvSpPr txBox="1"/>
          <p:nvPr/>
        </p:nvSpPr>
        <p:spPr>
          <a:xfrm>
            <a:off x="8248073" y="914400"/>
            <a:ext cx="184731" cy="369332"/>
          </a:xfrm>
          <a:prstGeom prst="rect">
            <a:avLst/>
          </a:prstGeom>
          <a:noFill/>
        </p:spPr>
        <p:txBody>
          <a:bodyPr wrap="none" rtlCol="0">
            <a:spAutoFit/>
          </a:bodyPr>
          <a:lstStyle/>
          <a:p>
            <a:endParaRPr lang="en-AU" dirty="0"/>
          </a:p>
        </p:txBody>
      </p:sp>
      <p:sp>
        <p:nvSpPr>
          <p:cNvPr id="4" name="TextBox 3">
            <a:extLst>
              <a:ext uri="{FF2B5EF4-FFF2-40B4-BE49-F238E27FC236}">
                <a16:creationId xmlns:a16="http://schemas.microsoft.com/office/drawing/2014/main" id="{0390245D-75F1-4AF3-9AE3-18B6C7155EC8}"/>
              </a:ext>
            </a:extLst>
          </p:cNvPr>
          <p:cNvSpPr txBox="1"/>
          <p:nvPr/>
        </p:nvSpPr>
        <p:spPr>
          <a:xfrm>
            <a:off x="6272311" y="441752"/>
            <a:ext cx="5405583"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What Is A Disciple?</a:t>
            </a:r>
          </a:p>
        </p:txBody>
      </p:sp>
      <p:sp>
        <p:nvSpPr>
          <p:cNvPr id="6" name="Rectangle 5">
            <a:extLst>
              <a:ext uri="{FF2B5EF4-FFF2-40B4-BE49-F238E27FC236}">
                <a16:creationId xmlns:a16="http://schemas.microsoft.com/office/drawing/2014/main" id="{EBA726C1-5CED-406A-9781-1CC654370DF8}"/>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0" indent="-742950" algn="ctr">
              <a:buFont typeface="+mj-lt"/>
              <a:buAutoNum type="arabicPeriod"/>
            </a:pPr>
            <a:r>
              <a:rPr lang="en-AU" sz="3600" dirty="0">
                <a:solidFill>
                  <a:schemeClr val="tx1"/>
                </a:solidFill>
                <a:latin typeface="Acumin Pro" panose="020B0504020202020204" pitchFamily="34" charset="0"/>
              </a:rPr>
              <a:t>One of 12 men that Jesus spent a lot of time with</a:t>
            </a:r>
          </a:p>
          <a:p>
            <a:pPr marL="742950" lvl="0" indent="-742950" algn="ctr">
              <a:spcBef>
                <a:spcPts val="2400"/>
              </a:spcBef>
              <a:buFont typeface="+mj-lt"/>
              <a:buAutoNum type="arabicPeriod"/>
            </a:pPr>
            <a:r>
              <a:rPr lang="en-AU" sz="3600" dirty="0">
                <a:solidFill>
                  <a:schemeClr val="tx1"/>
                </a:solidFill>
                <a:latin typeface="Acumin Pro" panose="020B0504020202020204" pitchFamily="34" charset="0"/>
              </a:rPr>
              <a:t>A follower of Jesus</a:t>
            </a:r>
          </a:p>
          <a:p>
            <a:pPr marL="742950" lvl="0" indent="-742950" algn="ctr">
              <a:spcBef>
                <a:spcPts val="2400"/>
              </a:spcBef>
              <a:buFont typeface="+mj-lt"/>
              <a:buAutoNum type="arabicPeriod"/>
            </a:pPr>
            <a:r>
              <a:rPr lang="en-AU" sz="3600" dirty="0">
                <a:solidFill>
                  <a:schemeClr val="tx1"/>
                </a:solidFill>
                <a:latin typeface="Acumin Pro" panose="020B0504020202020204" pitchFamily="34" charset="0"/>
              </a:rPr>
              <a:t>A Learner</a:t>
            </a:r>
          </a:p>
          <a:p>
            <a:pPr marL="742950" lvl="0" indent="-742950" algn="ctr">
              <a:spcBef>
                <a:spcPts val="2400"/>
              </a:spcBef>
              <a:buFont typeface="+mj-lt"/>
              <a:buAutoNum type="arabicPeriod"/>
            </a:pPr>
            <a:r>
              <a:rPr lang="en-AU" sz="3600" dirty="0">
                <a:solidFill>
                  <a:schemeClr val="tx1"/>
                </a:solidFill>
                <a:latin typeface="Acumin Pro" panose="020B0504020202020204" pitchFamily="34" charset="0"/>
              </a:rPr>
              <a:t>A Christian</a:t>
            </a:r>
          </a:p>
        </p:txBody>
      </p:sp>
    </p:spTree>
    <p:extLst>
      <p:ext uri="{BB962C8B-B14F-4D97-AF65-F5344CB8AC3E}">
        <p14:creationId xmlns:p14="http://schemas.microsoft.com/office/powerpoint/2010/main" val="2771519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0501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08AA61-C6CF-4090-8AEB-BDDAFD850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CBD0A665-00CF-463E-A8E4-8E8D9638B92B}"/>
              </a:ext>
            </a:extLst>
          </p:cNvPr>
          <p:cNvSpPr txBox="1"/>
          <p:nvPr/>
        </p:nvSpPr>
        <p:spPr>
          <a:xfrm>
            <a:off x="8206623" y="441752"/>
            <a:ext cx="3471271"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Luke 6:12-13</a:t>
            </a:r>
          </a:p>
        </p:txBody>
      </p:sp>
      <p:sp>
        <p:nvSpPr>
          <p:cNvPr id="7" name="Rectangle 6">
            <a:extLst>
              <a:ext uri="{FF2B5EF4-FFF2-40B4-BE49-F238E27FC236}">
                <a16:creationId xmlns:a16="http://schemas.microsoft.com/office/drawing/2014/main" id="{828421F2-BB56-48E8-B428-3BD55BD87AF4}"/>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600" baseline="30000" dirty="0">
                <a:solidFill>
                  <a:schemeClr val="tx1"/>
                </a:solidFill>
                <a:latin typeface="Acumin Pro" panose="020B0504020202020204" pitchFamily="34" charset="0"/>
              </a:rPr>
              <a:t>12</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In these days he went out to the mountain to pray, and all night he continued in prayer to God. </a:t>
            </a:r>
            <a:r>
              <a:rPr lang="en-AU" sz="3600" baseline="30000" dirty="0">
                <a:solidFill>
                  <a:schemeClr val="tx1"/>
                </a:solidFill>
                <a:latin typeface="Acumin Pro" panose="020B0504020202020204" pitchFamily="34" charset="0"/>
              </a:rPr>
              <a:t>13</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And when day came, he called his disciples and chose from them twelve, whom he named apostles: </a:t>
            </a:r>
            <a:endParaRPr lang="en-AU" sz="3600" dirty="0">
              <a:solidFill>
                <a:schemeClr val="tx1"/>
              </a:solidFill>
              <a:latin typeface="Acumin Pro" panose="020B0504020202020204" pitchFamily="34" charset="0"/>
            </a:endParaRPr>
          </a:p>
        </p:txBody>
      </p:sp>
    </p:spTree>
    <p:extLst>
      <p:ext uri="{BB962C8B-B14F-4D97-AF65-F5344CB8AC3E}">
        <p14:creationId xmlns:p14="http://schemas.microsoft.com/office/powerpoint/2010/main" val="1045380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7382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D2D72A-3B75-4ECD-9875-8FEEDFFC1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5531"/>
            <a:ext cx="12211664" cy="6869062"/>
          </a:xfrm>
          <a:prstGeom prst="rect">
            <a:avLst/>
          </a:prstGeom>
        </p:spPr>
      </p:pic>
      <p:sp>
        <p:nvSpPr>
          <p:cNvPr id="2" name="TextBox 1">
            <a:extLst>
              <a:ext uri="{FF2B5EF4-FFF2-40B4-BE49-F238E27FC236}">
                <a16:creationId xmlns:a16="http://schemas.microsoft.com/office/drawing/2014/main" id="{67F8831D-8153-4480-9B93-36F9BE0278BC}"/>
              </a:ext>
            </a:extLst>
          </p:cNvPr>
          <p:cNvSpPr txBox="1"/>
          <p:nvPr/>
        </p:nvSpPr>
        <p:spPr>
          <a:xfrm>
            <a:off x="8248073" y="914400"/>
            <a:ext cx="184731" cy="369332"/>
          </a:xfrm>
          <a:prstGeom prst="rect">
            <a:avLst/>
          </a:prstGeom>
          <a:noFill/>
        </p:spPr>
        <p:txBody>
          <a:bodyPr wrap="none" rtlCol="0">
            <a:spAutoFit/>
          </a:bodyPr>
          <a:lstStyle/>
          <a:p>
            <a:endParaRPr lang="en-AU" dirty="0"/>
          </a:p>
        </p:txBody>
      </p:sp>
      <p:sp>
        <p:nvSpPr>
          <p:cNvPr id="4" name="TextBox 3">
            <a:extLst>
              <a:ext uri="{FF2B5EF4-FFF2-40B4-BE49-F238E27FC236}">
                <a16:creationId xmlns:a16="http://schemas.microsoft.com/office/drawing/2014/main" id="{0390245D-75F1-4AF3-9AE3-18B6C7155EC8}"/>
              </a:ext>
            </a:extLst>
          </p:cNvPr>
          <p:cNvSpPr txBox="1"/>
          <p:nvPr/>
        </p:nvSpPr>
        <p:spPr>
          <a:xfrm>
            <a:off x="984517" y="441752"/>
            <a:ext cx="10693377"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Complete Word Study Dictionary of NT</a:t>
            </a:r>
          </a:p>
        </p:txBody>
      </p:sp>
      <p:sp>
        <p:nvSpPr>
          <p:cNvPr id="6" name="Rectangle 5">
            <a:extLst>
              <a:ext uri="{FF2B5EF4-FFF2-40B4-BE49-F238E27FC236}">
                <a16:creationId xmlns:a16="http://schemas.microsoft.com/office/drawing/2014/main" id="{EBA726C1-5CED-406A-9781-1CC654370DF8}"/>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i="1" dirty="0" err="1">
                <a:solidFill>
                  <a:schemeClr val="tx1"/>
                </a:solidFill>
                <a:latin typeface="Acumin Pro" panose="020B0504020202020204" pitchFamily="34" charset="0"/>
              </a:rPr>
              <a:t>Mathēteúō</a:t>
            </a:r>
            <a:r>
              <a:rPr lang="en-US" sz="3600" dirty="0">
                <a:solidFill>
                  <a:schemeClr val="tx1"/>
                </a:solidFill>
                <a:latin typeface="Acumin Pro" panose="020B0504020202020204" pitchFamily="34" charset="0"/>
              </a:rPr>
              <a:t> means not only to learn, but to become attached to one’s teacher and to become his follower in doctrine and conduct of life.</a:t>
            </a:r>
            <a:endParaRPr lang="en-AU" sz="3600" dirty="0">
              <a:solidFill>
                <a:schemeClr val="tx1"/>
              </a:solidFill>
              <a:latin typeface="Acumin Pro" panose="020B0504020202020204" pitchFamily="34" charset="0"/>
            </a:endParaRPr>
          </a:p>
        </p:txBody>
      </p:sp>
    </p:spTree>
    <p:extLst>
      <p:ext uri="{BB962C8B-B14F-4D97-AF65-F5344CB8AC3E}">
        <p14:creationId xmlns:p14="http://schemas.microsoft.com/office/powerpoint/2010/main" val="110233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3723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08AA61-C6CF-4090-8AEB-BDDAFD850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CBD0A665-00CF-463E-A8E4-8E8D9638B92B}"/>
              </a:ext>
            </a:extLst>
          </p:cNvPr>
          <p:cNvSpPr txBox="1"/>
          <p:nvPr/>
        </p:nvSpPr>
        <p:spPr>
          <a:xfrm>
            <a:off x="8922139" y="441752"/>
            <a:ext cx="2755755"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John 5:39</a:t>
            </a:r>
          </a:p>
        </p:txBody>
      </p:sp>
      <p:sp>
        <p:nvSpPr>
          <p:cNvPr id="7" name="Rectangle 6">
            <a:extLst>
              <a:ext uri="{FF2B5EF4-FFF2-40B4-BE49-F238E27FC236}">
                <a16:creationId xmlns:a16="http://schemas.microsoft.com/office/drawing/2014/main" id="{828421F2-BB56-48E8-B428-3BD55BD87AF4}"/>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600" baseline="30000" dirty="0">
                <a:solidFill>
                  <a:schemeClr val="tx1"/>
                </a:solidFill>
                <a:latin typeface="Acumin Pro" panose="020B0504020202020204" pitchFamily="34" charset="0"/>
              </a:rPr>
              <a:t>39</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You search the Scriptures because you think that in them you have eternal life; and it is they that bear witness about me </a:t>
            </a:r>
            <a:endParaRPr lang="en-AU" sz="3600" dirty="0">
              <a:solidFill>
                <a:schemeClr val="tx1"/>
              </a:solidFill>
              <a:latin typeface="Acumin Pro" panose="020B0504020202020204" pitchFamily="34" charset="0"/>
            </a:endParaRPr>
          </a:p>
        </p:txBody>
      </p:sp>
    </p:spTree>
    <p:extLst>
      <p:ext uri="{BB962C8B-B14F-4D97-AF65-F5344CB8AC3E}">
        <p14:creationId xmlns:p14="http://schemas.microsoft.com/office/powerpoint/2010/main" val="37407644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7292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D2D72A-3B75-4ECD-9875-8FEEDFFC1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5531"/>
            <a:ext cx="12211664" cy="6869062"/>
          </a:xfrm>
          <a:prstGeom prst="rect">
            <a:avLst/>
          </a:prstGeom>
        </p:spPr>
      </p:pic>
      <p:sp>
        <p:nvSpPr>
          <p:cNvPr id="2" name="TextBox 1">
            <a:extLst>
              <a:ext uri="{FF2B5EF4-FFF2-40B4-BE49-F238E27FC236}">
                <a16:creationId xmlns:a16="http://schemas.microsoft.com/office/drawing/2014/main" id="{67F8831D-8153-4480-9B93-36F9BE0278BC}"/>
              </a:ext>
            </a:extLst>
          </p:cNvPr>
          <p:cNvSpPr txBox="1"/>
          <p:nvPr/>
        </p:nvSpPr>
        <p:spPr>
          <a:xfrm>
            <a:off x="8248073" y="914400"/>
            <a:ext cx="184731" cy="369332"/>
          </a:xfrm>
          <a:prstGeom prst="rect">
            <a:avLst/>
          </a:prstGeom>
          <a:noFill/>
        </p:spPr>
        <p:txBody>
          <a:bodyPr wrap="none" rtlCol="0">
            <a:spAutoFit/>
          </a:bodyPr>
          <a:lstStyle/>
          <a:p>
            <a:endParaRPr lang="en-AU" dirty="0"/>
          </a:p>
        </p:txBody>
      </p:sp>
      <p:sp>
        <p:nvSpPr>
          <p:cNvPr id="4" name="TextBox 3">
            <a:extLst>
              <a:ext uri="{FF2B5EF4-FFF2-40B4-BE49-F238E27FC236}">
                <a16:creationId xmlns:a16="http://schemas.microsoft.com/office/drawing/2014/main" id="{0390245D-75F1-4AF3-9AE3-18B6C7155EC8}"/>
              </a:ext>
            </a:extLst>
          </p:cNvPr>
          <p:cNvSpPr txBox="1"/>
          <p:nvPr/>
        </p:nvSpPr>
        <p:spPr>
          <a:xfrm>
            <a:off x="6465890" y="441752"/>
            <a:ext cx="5212004"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PAUSE AND PRAY</a:t>
            </a:r>
          </a:p>
        </p:txBody>
      </p:sp>
      <p:sp>
        <p:nvSpPr>
          <p:cNvPr id="6" name="Rectangle 5">
            <a:extLst>
              <a:ext uri="{FF2B5EF4-FFF2-40B4-BE49-F238E27FC236}">
                <a16:creationId xmlns:a16="http://schemas.microsoft.com/office/drawing/2014/main" id="{EBA726C1-5CED-406A-9781-1CC654370DF8}"/>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Acumin Pro" panose="020B0504020202020204" pitchFamily="34" charset="0"/>
              </a:rPr>
              <a:t>Pray that God would use this course not just to learn about Jesus &amp; Discipleship but to be transformed into faithful obedience. </a:t>
            </a:r>
          </a:p>
          <a:p>
            <a:pPr algn="ctr"/>
            <a:endParaRPr lang="en-US" sz="3600">
              <a:solidFill>
                <a:schemeClr val="tx1"/>
              </a:solidFill>
              <a:latin typeface="Acumin Pro" panose="020B0504020202020204" pitchFamily="34" charset="0"/>
            </a:endParaRPr>
          </a:p>
          <a:p>
            <a:pPr algn="ctr"/>
            <a:r>
              <a:rPr lang="en-US" sz="3600">
                <a:solidFill>
                  <a:schemeClr val="tx1"/>
                </a:solidFill>
                <a:latin typeface="Acumin Pro" panose="020B0504020202020204" pitchFamily="34" charset="0"/>
              </a:rPr>
              <a:t>You </a:t>
            </a:r>
            <a:r>
              <a:rPr lang="en-US" sz="3600" dirty="0">
                <a:solidFill>
                  <a:schemeClr val="tx1"/>
                </a:solidFill>
                <a:latin typeface="Acumin Pro" panose="020B0504020202020204" pitchFamily="34" charset="0"/>
              </a:rPr>
              <a:t>may even need to ask for forgiveness for sometimes having a desire to learn for reasons other than loving &amp; </a:t>
            </a:r>
            <a:r>
              <a:rPr lang="en-US" sz="3600">
                <a:solidFill>
                  <a:schemeClr val="tx1"/>
                </a:solidFill>
                <a:latin typeface="Acumin Pro" panose="020B0504020202020204" pitchFamily="34" charset="0"/>
              </a:rPr>
              <a:t>serving Jesus.</a:t>
            </a:r>
            <a:endParaRPr lang="en-AU" sz="3600" dirty="0">
              <a:solidFill>
                <a:schemeClr val="tx1"/>
              </a:solidFill>
              <a:latin typeface="Acumin Pro" panose="020B0504020202020204" pitchFamily="34" charset="0"/>
            </a:endParaRPr>
          </a:p>
        </p:txBody>
      </p:sp>
    </p:spTree>
    <p:extLst>
      <p:ext uri="{BB962C8B-B14F-4D97-AF65-F5344CB8AC3E}">
        <p14:creationId xmlns:p14="http://schemas.microsoft.com/office/powerpoint/2010/main" val="1213747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0793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43501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08AA61-C6CF-4090-8AEB-BDDAFD850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CBD0A665-00CF-463E-A8E4-8E8D9638B92B}"/>
              </a:ext>
            </a:extLst>
          </p:cNvPr>
          <p:cNvSpPr txBox="1"/>
          <p:nvPr/>
        </p:nvSpPr>
        <p:spPr>
          <a:xfrm>
            <a:off x="6690631" y="441752"/>
            <a:ext cx="4987263"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Matthew 28:18-20</a:t>
            </a:r>
          </a:p>
        </p:txBody>
      </p:sp>
      <p:sp>
        <p:nvSpPr>
          <p:cNvPr id="7" name="Rectangle 6">
            <a:extLst>
              <a:ext uri="{FF2B5EF4-FFF2-40B4-BE49-F238E27FC236}">
                <a16:creationId xmlns:a16="http://schemas.microsoft.com/office/drawing/2014/main" id="{828421F2-BB56-48E8-B428-3BD55BD87AF4}"/>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600" baseline="30000" dirty="0">
                <a:solidFill>
                  <a:schemeClr val="tx1"/>
                </a:solidFill>
                <a:latin typeface="Acumin Pro" panose="020B0504020202020204" pitchFamily="34" charset="0"/>
              </a:rPr>
              <a:t>18</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And Jesus came and said to them, “All authority in heaven and on earth has been given to me. </a:t>
            </a:r>
            <a:r>
              <a:rPr lang="en-AU" sz="3600" baseline="30000" dirty="0">
                <a:solidFill>
                  <a:schemeClr val="tx1"/>
                </a:solidFill>
                <a:latin typeface="Acumin Pro" panose="020B0504020202020204" pitchFamily="34" charset="0"/>
              </a:rPr>
              <a:t>19</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Go therefore and make disciples of all nations, baptizing them in the name of the Father and of the Son and of the Holy Spirit, </a:t>
            </a:r>
            <a:r>
              <a:rPr lang="en-AU" sz="3600" baseline="30000" dirty="0">
                <a:solidFill>
                  <a:schemeClr val="tx1"/>
                </a:solidFill>
                <a:latin typeface="Acumin Pro" panose="020B0504020202020204" pitchFamily="34" charset="0"/>
              </a:rPr>
              <a:t>20</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teaching them to observe all that I have commanded you. And behold, I am with you always, to the end of the age.” </a:t>
            </a:r>
            <a:endParaRPr lang="en-AU" sz="3600" dirty="0">
              <a:solidFill>
                <a:schemeClr val="tx1"/>
              </a:solidFill>
              <a:latin typeface="Acumin Pro" panose="020B0504020202020204" pitchFamily="34" charset="0"/>
            </a:endParaRPr>
          </a:p>
        </p:txBody>
      </p:sp>
    </p:spTree>
    <p:extLst>
      <p:ext uri="{BB962C8B-B14F-4D97-AF65-F5344CB8AC3E}">
        <p14:creationId xmlns:p14="http://schemas.microsoft.com/office/powerpoint/2010/main" val="34421866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0738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6A24A8-4FD4-4198-91DE-64C86DFD2E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6" y="-8323"/>
            <a:ext cx="12221592" cy="6874646"/>
          </a:xfrm>
          <a:prstGeom prst="rect">
            <a:avLst/>
          </a:prstGeom>
        </p:spPr>
      </p:pic>
      <p:sp>
        <p:nvSpPr>
          <p:cNvPr id="6" name="Rectangle 5">
            <a:extLst>
              <a:ext uri="{FF2B5EF4-FFF2-40B4-BE49-F238E27FC236}">
                <a16:creationId xmlns:a16="http://schemas.microsoft.com/office/drawing/2014/main" id="{309584B2-CF99-408D-8FCF-B0074AD885B8}"/>
              </a:ext>
            </a:extLst>
          </p:cNvPr>
          <p:cNvSpPr/>
          <p:nvPr/>
        </p:nvSpPr>
        <p:spPr>
          <a:xfrm>
            <a:off x="514996" y="1500325"/>
            <a:ext cx="11134969" cy="3755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0" indent="-742950" algn="ctr">
              <a:buFont typeface="+mj-lt"/>
              <a:buAutoNum type="arabicPeriod" startAt="5"/>
            </a:pPr>
            <a:r>
              <a:rPr lang="en-AU" sz="3600" dirty="0">
                <a:solidFill>
                  <a:schemeClr val="tx1"/>
                </a:solidFill>
                <a:latin typeface="Acumin Pro" panose="020B0504020202020204" pitchFamily="34" charset="0"/>
              </a:rPr>
              <a:t>List as many things as you can that contribute to a person’s discipleship.</a:t>
            </a:r>
          </a:p>
        </p:txBody>
      </p:sp>
    </p:spTree>
    <p:extLst>
      <p:ext uri="{BB962C8B-B14F-4D97-AF65-F5344CB8AC3E}">
        <p14:creationId xmlns:p14="http://schemas.microsoft.com/office/powerpoint/2010/main" val="4068056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92937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6A24A8-4FD4-4198-91DE-64C86DFD2E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6" y="-8323"/>
            <a:ext cx="12221592" cy="6874646"/>
          </a:xfrm>
          <a:prstGeom prst="rect">
            <a:avLst/>
          </a:prstGeom>
        </p:spPr>
      </p:pic>
      <p:sp>
        <p:nvSpPr>
          <p:cNvPr id="6" name="Rectangle 5">
            <a:extLst>
              <a:ext uri="{FF2B5EF4-FFF2-40B4-BE49-F238E27FC236}">
                <a16:creationId xmlns:a16="http://schemas.microsoft.com/office/drawing/2014/main" id="{309584B2-CF99-408D-8FCF-B0074AD885B8}"/>
              </a:ext>
            </a:extLst>
          </p:cNvPr>
          <p:cNvSpPr/>
          <p:nvPr/>
        </p:nvSpPr>
        <p:spPr>
          <a:xfrm>
            <a:off x="514996" y="1500325"/>
            <a:ext cx="11134969" cy="3755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0" indent="-742950" algn="ctr">
              <a:buFont typeface="+mj-lt"/>
              <a:buAutoNum type="arabicPeriod" startAt="6"/>
            </a:pPr>
            <a:r>
              <a:rPr lang="en-AU" sz="3600" dirty="0">
                <a:solidFill>
                  <a:schemeClr val="tx1"/>
                </a:solidFill>
                <a:latin typeface="Acumin Pro" panose="020B0504020202020204" pitchFamily="34" charset="0"/>
              </a:rPr>
              <a:t>Evangelism and Discipleship: In what ways do they differ and what do they have in common?</a:t>
            </a:r>
          </a:p>
        </p:txBody>
      </p:sp>
    </p:spTree>
    <p:extLst>
      <p:ext uri="{BB962C8B-B14F-4D97-AF65-F5344CB8AC3E}">
        <p14:creationId xmlns:p14="http://schemas.microsoft.com/office/powerpoint/2010/main" val="23139962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85104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08AA61-C6CF-4090-8AEB-BDDAFD850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CBD0A665-00CF-463E-A8E4-8E8D9638B92B}"/>
              </a:ext>
            </a:extLst>
          </p:cNvPr>
          <p:cNvSpPr txBox="1"/>
          <p:nvPr/>
        </p:nvSpPr>
        <p:spPr>
          <a:xfrm>
            <a:off x="5964855" y="441752"/>
            <a:ext cx="5713039"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Matthew 16:16, 21-23</a:t>
            </a:r>
          </a:p>
        </p:txBody>
      </p:sp>
      <p:sp>
        <p:nvSpPr>
          <p:cNvPr id="7" name="Rectangle 6">
            <a:extLst>
              <a:ext uri="{FF2B5EF4-FFF2-40B4-BE49-F238E27FC236}">
                <a16:creationId xmlns:a16="http://schemas.microsoft.com/office/drawing/2014/main" id="{828421F2-BB56-48E8-B428-3BD55BD87AF4}"/>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600" baseline="30000" dirty="0">
                <a:solidFill>
                  <a:schemeClr val="tx1"/>
                </a:solidFill>
                <a:latin typeface="Acumin Pro" panose="020B0504020202020204" pitchFamily="34" charset="0"/>
              </a:rPr>
              <a:t>16</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Simon Peter replied, “You are the Christ, the Son of the living God.”</a:t>
            </a:r>
            <a:endParaRPr lang="en-AU" sz="3600" dirty="0">
              <a:solidFill>
                <a:schemeClr val="tx1"/>
              </a:solidFill>
              <a:latin typeface="Acumin Pro" panose="020B0504020202020204" pitchFamily="34" charset="0"/>
            </a:endParaRPr>
          </a:p>
        </p:txBody>
      </p:sp>
    </p:spTree>
    <p:extLst>
      <p:ext uri="{BB962C8B-B14F-4D97-AF65-F5344CB8AC3E}">
        <p14:creationId xmlns:p14="http://schemas.microsoft.com/office/powerpoint/2010/main" val="39990301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08AA61-C6CF-4090-8AEB-BDDAFD850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CBD0A665-00CF-463E-A8E4-8E8D9638B92B}"/>
              </a:ext>
            </a:extLst>
          </p:cNvPr>
          <p:cNvSpPr txBox="1"/>
          <p:nvPr/>
        </p:nvSpPr>
        <p:spPr>
          <a:xfrm>
            <a:off x="5964855" y="441752"/>
            <a:ext cx="5713039"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Matthew 16:16, 21-23</a:t>
            </a:r>
          </a:p>
        </p:txBody>
      </p:sp>
      <p:sp>
        <p:nvSpPr>
          <p:cNvPr id="7" name="Rectangle 6">
            <a:extLst>
              <a:ext uri="{FF2B5EF4-FFF2-40B4-BE49-F238E27FC236}">
                <a16:creationId xmlns:a16="http://schemas.microsoft.com/office/drawing/2014/main" id="{828421F2-BB56-48E8-B428-3BD55BD87AF4}"/>
              </a:ext>
            </a:extLst>
          </p:cNvPr>
          <p:cNvSpPr/>
          <p:nvPr/>
        </p:nvSpPr>
        <p:spPr>
          <a:xfrm>
            <a:off x="424870" y="1162051"/>
            <a:ext cx="11308220"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200" baseline="30000" dirty="0">
                <a:solidFill>
                  <a:schemeClr val="tx1"/>
                </a:solidFill>
                <a:latin typeface="Acumin Pro" panose="020B0504020202020204" pitchFamily="34" charset="0"/>
              </a:rPr>
              <a:t>21</a:t>
            </a:r>
            <a:r>
              <a:rPr lang="en-AU" sz="3200" dirty="0">
                <a:solidFill>
                  <a:schemeClr val="tx1"/>
                </a:solidFill>
                <a:latin typeface="Acumin Pro" panose="020B0504020202020204" pitchFamily="34" charset="0"/>
              </a:rPr>
              <a:t> </a:t>
            </a:r>
            <a:r>
              <a:rPr lang="en-US" sz="3200" dirty="0">
                <a:solidFill>
                  <a:schemeClr val="tx1"/>
                </a:solidFill>
                <a:latin typeface="Acumin Pro" panose="020B0504020202020204" pitchFamily="34" charset="0"/>
              </a:rPr>
              <a:t>From that time Jesus began to show his disciples that he must go to Jerusalem and suffer many things from the elders and chief priests and scribes, and be killed, and on the third day be raised. </a:t>
            </a:r>
            <a:r>
              <a:rPr lang="en-AU" sz="3200" baseline="30000" dirty="0">
                <a:solidFill>
                  <a:schemeClr val="tx1"/>
                </a:solidFill>
                <a:latin typeface="Acumin Pro" panose="020B0504020202020204" pitchFamily="34" charset="0"/>
              </a:rPr>
              <a:t>22</a:t>
            </a:r>
            <a:r>
              <a:rPr lang="en-AU" sz="3200" dirty="0">
                <a:solidFill>
                  <a:schemeClr val="tx1"/>
                </a:solidFill>
                <a:latin typeface="Acumin Pro" panose="020B0504020202020204" pitchFamily="34" charset="0"/>
              </a:rPr>
              <a:t> </a:t>
            </a:r>
            <a:r>
              <a:rPr lang="en-US" sz="3200" dirty="0">
                <a:solidFill>
                  <a:schemeClr val="tx1"/>
                </a:solidFill>
                <a:latin typeface="Acumin Pro" panose="020B0504020202020204" pitchFamily="34" charset="0"/>
              </a:rPr>
              <a:t>And Peter took him aside and began to rebuke him, saying, “Far be it from you, Lord! This shall never happen to you.” </a:t>
            </a:r>
            <a:r>
              <a:rPr lang="en-AU" sz="3200" baseline="30000" dirty="0">
                <a:solidFill>
                  <a:schemeClr val="tx1"/>
                </a:solidFill>
                <a:latin typeface="Acumin Pro" panose="020B0504020202020204" pitchFamily="34" charset="0"/>
              </a:rPr>
              <a:t>23</a:t>
            </a:r>
            <a:r>
              <a:rPr lang="en-AU" sz="3200" dirty="0">
                <a:solidFill>
                  <a:schemeClr val="tx1"/>
                </a:solidFill>
                <a:latin typeface="Acumin Pro" panose="020B0504020202020204" pitchFamily="34" charset="0"/>
              </a:rPr>
              <a:t> </a:t>
            </a:r>
            <a:r>
              <a:rPr lang="en-US" sz="3200" dirty="0">
                <a:solidFill>
                  <a:schemeClr val="tx1"/>
                </a:solidFill>
                <a:latin typeface="Acumin Pro" panose="020B0504020202020204" pitchFamily="34" charset="0"/>
              </a:rPr>
              <a:t>But he turned and said to Peter, “Get behind me, Satan! You are a hindrance to me. For you are not setting your mind on the things of God, but on the things of man.”</a:t>
            </a:r>
            <a:r>
              <a:rPr lang="en-AU" sz="3200" dirty="0">
                <a:solidFill>
                  <a:schemeClr val="tx1"/>
                </a:solidFill>
                <a:latin typeface="Acumin Pro" panose="020B0504020202020204" pitchFamily="34" charset="0"/>
              </a:rPr>
              <a:t> </a:t>
            </a:r>
          </a:p>
        </p:txBody>
      </p:sp>
    </p:spTree>
    <p:extLst>
      <p:ext uri="{BB962C8B-B14F-4D97-AF65-F5344CB8AC3E}">
        <p14:creationId xmlns:p14="http://schemas.microsoft.com/office/powerpoint/2010/main" val="14380971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40740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D3DB66D-80CB-4B1C-8623-317A96FC07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5531"/>
            <a:ext cx="12211664" cy="6869062"/>
          </a:xfrm>
          <a:prstGeom prst="rect">
            <a:avLst/>
          </a:prstGeom>
        </p:spPr>
      </p:pic>
    </p:spTree>
    <p:extLst>
      <p:ext uri="{BB962C8B-B14F-4D97-AF65-F5344CB8AC3E}">
        <p14:creationId xmlns:p14="http://schemas.microsoft.com/office/powerpoint/2010/main" val="1987138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D2D72A-3B75-4ECD-9875-8FEEDFFC1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5531"/>
            <a:ext cx="12211664" cy="6869062"/>
          </a:xfrm>
          <a:prstGeom prst="rect">
            <a:avLst/>
          </a:prstGeom>
        </p:spPr>
      </p:pic>
      <p:sp>
        <p:nvSpPr>
          <p:cNvPr id="2" name="TextBox 1">
            <a:extLst>
              <a:ext uri="{FF2B5EF4-FFF2-40B4-BE49-F238E27FC236}">
                <a16:creationId xmlns:a16="http://schemas.microsoft.com/office/drawing/2014/main" id="{5B1E5CE6-DBCB-48E6-BCD2-6DDC8585836F}"/>
              </a:ext>
            </a:extLst>
          </p:cNvPr>
          <p:cNvSpPr txBox="1"/>
          <p:nvPr/>
        </p:nvSpPr>
        <p:spPr>
          <a:xfrm>
            <a:off x="1071194" y="595745"/>
            <a:ext cx="10049611" cy="4524315"/>
          </a:xfrm>
          <a:prstGeom prst="rect">
            <a:avLst/>
          </a:prstGeom>
          <a:noFill/>
        </p:spPr>
        <p:txBody>
          <a:bodyPr wrap="none" rtlCol="0">
            <a:spAutoFit/>
          </a:bodyPr>
          <a:lstStyle/>
          <a:p>
            <a:pPr marL="514350" lvl="0" indent="-514350" algn="ctr">
              <a:buFont typeface="+mj-lt"/>
              <a:buAutoNum type="arabicPeriod"/>
            </a:pPr>
            <a:r>
              <a:rPr lang="en-AU" sz="3200" dirty="0">
                <a:latin typeface="Acumin Pro" panose="020B0504020202020204" pitchFamily="34" charset="0"/>
              </a:rPr>
              <a:t>What is a Disciple and Discipleship?</a:t>
            </a:r>
          </a:p>
          <a:p>
            <a:pPr marL="514350" lvl="0" indent="-514350" algn="ctr">
              <a:buFont typeface="+mj-lt"/>
              <a:buAutoNum type="arabicPeriod"/>
            </a:pPr>
            <a:r>
              <a:rPr lang="en-AU" sz="3200" dirty="0">
                <a:latin typeface="Acumin Pro" panose="020B0504020202020204" pitchFamily="34" charset="0"/>
              </a:rPr>
              <a:t>Why we should be make disciples and why we don't</a:t>
            </a:r>
          </a:p>
          <a:p>
            <a:pPr marL="514350" lvl="0" indent="-514350" algn="ctr">
              <a:buFont typeface="+mj-lt"/>
              <a:buAutoNum type="arabicPeriod"/>
            </a:pPr>
            <a:r>
              <a:rPr lang="en-AU" sz="3200" dirty="0">
                <a:latin typeface="Acumin Pro" panose="020B0504020202020204" pitchFamily="34" charset="0"/>
              </a:rPr>
              <a:t>Heart Values For Disciple makers</a:t>
            </a:r>
          </a:p>
          <a:p>
            <a:pPr marL="514350" lvl="0" indent="-514350" algn="ctr">
              <a:buFont typeface="+mj-lt"/>
              <a:buAutoNum type="arabicPeriod"/>
            </a:pPr>
            <a:r>
              <a:rPr lang="en-AU" sz="3200" dirty="0">
                <a:latin typeface="Acumin Pro" panose="020B0504020202020204" pitchFamily="34" charset="0"/>
              </a:rPr>
              <a:t>Healthy Habits for Disciple makers</a:t>
            </a:r>
          </a:p>
          <a:p>
            <a:pPr marL="514350" lvl="0" indent="-514350" algn="ctr">
              <a:buFont typeface="+mj-lt"/>
              <a:buAutoNum type="arabicPeriod"/>
            </a:pPr>
            <a:r>
              <a:rPr lang="en-AU" sz="3200" dirty="0">
                <a:latin typeface="Acumin Pro" panose="020B0504020202020204" pitchFamily="34" charset="0"/>
              </a:rPr>
              <a:t>Jesus - The model of Discipleship</a:t>
            </a:r>
          </a:p>
          <a:p>
            <a:pPr marL="514350" lvl="0" indent="-514350" algn="ctr">
              <a:buFont typeface="+mj-lt"/>
              <a:buAutoNum type="arabicPeriod"/>
            </a:pPr>
            <a:r>
              <a:rPr lang="en-AU" sz="3200" dirty="0">
                <a:latin typeface="Acumin Pro" panose="020B0504020202020204" pitchFamily="34" charset="0"/>
              </a:rPr>
              <a:t>The how of Discipleship / Disciple Making (Part 1)</a:t>
            </a:r>
          </a:p>
          <a:p>
            <a:pPr marL="514350" lvl="0" indent="-514350" algn="ctr">
              <a:buFont typeface="+mj-lt"/>
              <a:buAutoNum type="arabicPeriod"/>
            </a:pPr>
            <a:r>
              <a:rPr lang="en-AU" sz="3200" dirty="0">
                <a:latin typeface="Acumin Pro" panose="020B0504020202020204" pitchFamily="34" charset="0"/>
              </a:rPr>
              <a:t>The how of Discipleship / Disciple Making (Part 2)</a:t>
            </a:r>
          </a:p>
          <a:p>
            <a:pPr marL="514350" lvl="0" indent="-514350" algn="ctr">
              <a:buFont typeface="+mj-lt"/>
              <a:buAutoNum type="arabicPeriod"/>
            </a:pPr>
            <a:r>
              <a:rPr lang="en-AU" sz="3200" dirty="0">
                <a:latin typeface="Acumin Pro" panose="020B0504020202020204" pitchFamily="34" charset="0"/>
              </a:rPr>
              <a:t>Missional Communities &amp; Conclusion</a:t>
            </a:r>
          </a:p>
          <a:p>
            <a:pPr marL="514350" lvl="0" indent="-514350" algn="ctr">
              <a:buFont typeface="+mj-lt"/>
              <a:buAutoNum type="arabicPeriod"/>
            </a:pPr>
            <a:r>
              <a:rPr lang="en-AU" sz="3200" dirty="0">
                <a:latin typeface="Acumin Pro" panose="020B0504020202020204" pitchFamily="34" charset="0"/>
              </a:rPr>
              <a:t>Q &amp; A Session</a:t>
            </a:r>
          </a:p>
        </p:txBody>
      </p:sp>
    </p:spTree>
    <p:extLst>
      <p:ext uri="{BB962C8B-B14F-4D97-AF65-F5344CB8AC3E}">
        <p14:creationId xmlns:p14="http://schemas.microsoft.com/office/powerpoint/2010/main" val="29210359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60058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08AA61-C6CF-4090-8AEB-BDDAFD850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CBD0A665-00CF-463E-A8E4-8E8D9638B92B}"/>
              </a:ext>
            </a:extLst>
          </p:cNvPr>
          <p:cNvSpPr txBox="1"/>
          <p:nvPr/>
        </p:nvSpPr>
        <p:spPr>
          <a:xfrm>
            <a:off x="7057077" y="441752"/>
            <a:ext cx="4620817"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Colossians 2:6-7</a:t>
            </a:r>
          </a:p>
        </p:txBody>
      </p:sp>
      <p:sp>
        <p:nvSpPr>
          <p:cNvPr id="7" name="Rectangle 6">
            <a:extLst>
              <a:ext uri="{FF2B5EF4-FFF2-40B4-BE49-F238E27FC236}">
                <a16:creationId xmlns:a16="http://schemas.microsoft.com/office/drawing/2014/main" id="{828421F2-BB56-48E8-B428-3BD55BD87AF4}"/>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600" baseline="30000" dirty="0">
                <a:solidFill>
                  <a:schemeClr val="tx1"/>
                </a:solidFill>
                <a:latin typeface="Acumin Pro" panose="020B0504020202020204" pitchFamily="34" charset="0"/>
              </a:rPr>
              <a:t>6</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Therefore, as you received Christ Jesus the Lord, so walk in him, </a:t>
            </a:r>
            <a:r>
              <a:rPr lang="en-AU" sz="3600" baseline="30000" dirty="0">
                <a:solidFill>
                  <a:schemeClr val="tx1"/>
                </a:solidFill>
                <a:latin typeface="Acumin Pro" panose="020B0504020202020204" pitchFamily="34" charset="0"/>
              </a:rPr>
              <a:t>7</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rooted and built up in him and established in the faith, just as you were taught, abounding in thanksgiving. </a:t>
            </a:r>
            <a:endParaRPr lang="en-AU" sz="3600" dirty="0">
              <a:solidFill>
                <a:schemeClr val="tx1"/>
              </a:solidFill>
              <a:latin typeface="Acumin Pro" panose="020B0504020202020204" pitchFamily="34" charset="0"/>
            </a:endParaRPr>
          </a:p>
        </p:txBody>
      </p:sp>
    </p:spTree>
    <p:extLst>
      <p:ext uri="{BB962C8B-B14F-4D97-AF65-F5344CB8AC3E}">
        <p14:creationId xmlns:p14="http://schemas.microsoft.com/office/powerpoint/2010/main" val="28405045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88389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08AA61-C6CF-4090-8AEB-BDDAFD850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CBD0A665-00CF-463E-A8E4-8E8D9638B92B}"/>
              </a:ext>
            </a:extLst>
          </p:cNvPr>
          <p:cNvSpPr txBox="1"/>
          <p:nvPr/>
        </p:nvSpPr>
        <p:spPr>
          <a:xfrm>
            <a:off x="6365413" y="441752"/>
            <a:ext cx="5312481"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1 Corinthians 15:1-2</a:t>
            </a:r>
          </a:p>
        </p:txBody>
      </p:sp>
      <p:sp>
        <p:nvSpPr>
          <p:cNvPr id="7" name="Rectangle 6">
            <a:extLst>
              <a:ext uri="{FF2B5EF4-FFF2-40B4-BE49-F238E27FC236}">
                <a16:creationId xmlns:a16="http://schemas.microsoft.com/office/drawing/2014/main" id="{828421F2-BB56-48E8-B428-3BD55BD87AF4}"/>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600" baseline="30000" dirty="0">
                <a:solidFill>
                  <a:schemeClr val="tx1"/>
                </a:solidFill>
                <a:latin typeface="Acumin Pro" panose="020B0504020202020204" pitchFamily="34" charset="0"/>
              </a:rPr>
              <a:t>1</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Now I would remind you, brothers, of the gospel I preached to you, which you received, in which you stand, </a:t>
            </a:r>
            <a:r>
              <a:rPr lang="en-AU" sz="3600" baseline="30000" dirty="0">
                <a:solidFill>
                  <a:schemeClr val="tx1"/>
                </a:solidFill>
                <a:latin typeface="Acumin Pro" panose="020B0504020202020204" pitchFamily="34" charset="0"/>
              </a:rPr>
              <a:t>2</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and by which you are being saved, if you hold fast to the word I preached to you—unless you believed in vain. </a:t>
            </a:r>
            <a:endParaRPr lang="en-AU" sz="3600" dirty="0">
              <a:solidFill>
                <a:schemeClr val="tx1"/>
              </a:solidFill>
              <a:latin typeface="Acumin Pro" panose="020B0504020202020204" pitchFamily="34" charset="0"/>
            </a:endParaRPr>
          </a:p>
        </p:txBody>
      </p:sp>
    </p:spTree>
    <p:extLst>
      <p:ext uri="{BB962C8B-B14F-4D97-AF65-F5344CB8AC3E}">
        <p14:creationId xmlns:p14="http://schemas.microsoft.com/office/powerpoint/2010/main" val="8557814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89558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357F101-DCD0-475F-89DD-6346ACAC3E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5531"/>
            <a:ext cx="12211664" cy="6869062"/>
          </a:xfrm>
          <a:prstGeom prst="rect">
            <a:avLst/>
          </a:prstGeom>
        </p:spPr>
      </p:pic>
    </p:spTree>
    <p:extLst>
      <p:ext uri="{BB962C8B-B14F-4D97-AF65-F5344CB8AC3E}">
        <p14:creationId xmlns:p14="http://schemas.microsoft.com/office/powerpoint/2010/main" val="31768688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56502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6A24A8-4FD4-4198-91DE-64C86DFD2E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6" y="-8323"/>
            <a:ext cx="12221592" cy="6874646"/>
          </a:xfrm>
          <a:prstGeom prst="rect">
            <a:avLst/>
          </a:prstGeom>
        </p:spPr>
      </p:pic>
      <p:sp>
        <p:nvSpPr>
          <p:cNvPr id="6" name="Rectangle 5">
            <a:extLst>
              <a:ext uri="{FF2B5EF4-FFF2-40B4-BE49-F238E27FC236}">
                <a16:creationId xmlns:a16="http://schemas.microsoft.com/office/drawing/2014/main" id="{309584B2-CF99-408D-8FCF-B0074AD885B8}"/>
              </a:ext>
            </a:extLst>
          </p:cNvPr>
          <p:cNvSpPr/>
          <p:nvPr/>
        </p:nvSpPr>
        <p:spPr>
          <a:xfrm>
            <a:off x="514996" y="1500325"/>
            <a:ext cx="11134969" cy="3755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lvl="0" indent="-514350" algn="ctr">
              <a:buFont typeface="+mj-lt"/>
              <a:buAutoNum type="arabicPeriod" startAt="7"/>
            </a:pPr>
            <a:r>
              <a:rPr lang="en-AU" sz="3200" dirty="0">
                <a:solidFill>
                  <a:schemeClr val="tx1"/>
                </a:solidFill>
                <a:latin typeface="Acumin Pro" panose="020B0504020202020204" pitchFamily="34" charset="0"/>
              </a:rPr>
              <a:t>How have you been encouraged/challenged this session?</a:t>
            </a:r>
          </a:p>
          <a:p>
            <a:pPr marL="514350" lvl="0" indent="-514350" algn="ctr">
              <a:spcBef>
                <a:spcPts val="2400"/>
              </a:spcBef>
              <a:buFont typeface="+mj-lt"/>
              <a:buAutoNum type="arabicPeriod" startAt="7"/>
            </a:pPr>
            <a:r>
              <a:rPr lang="en-AU" sz="3200" dirty="0">
                <a:solidFill>
                  <a:schemeClr val="tx1"/>
                </a:solidFill>
                <a:latin typeface="Acumin Pro" panose="020B0504020202020204" pitchFamily="34" charset="0"/>
              </a:rPr>
              <a:t>What are you hoping to gain from the rest of the course?</a:t>
            </a:r>
          </a:p>
          <a:p>
            <a:pPr marL="514350" lvl="0" indent="-514350" algn="ctr">
              <a:spcBef>
                <a:spcPts val="2400"/>
              </a:spcBef>
              <a:buFont typeface="+mj-lt"/>
              <a:buAutoNum type="arabicPeriod" startAt="7"/>
            </a:pPr>
            <a:r>
              <a:rPr lang="en-AU" sz="3200" dirty="0">
                <a:solidFill>
                  <a:schemeClr val="tx1"/>
                </a:solidFill>
                <a:latin typeface="Acumin Pro" panose="020B0504020202020204" pitchFamily="34" charset="0"/>
              </a:rPr>
              <a:t>How can the group best pray for you with regards to the material covered in this session?</a:t>
            </a:r>
          </a:p>
        </p:txBody>
      </p:sp>
    </p:spTree>
    <p:extLst>
      <p:ext uri="{BB962C8B-B14F-4D97-AF65-F5344CB8AC3E}">
        <p14:creationId xmlns:p14="http://schemas.microsoft.com/office/powerpoint/2010/main" val="4135634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88232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5231AF-4626-494E-B739-F76CEDCD3C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1" y="-4697"/>
            <a:ext cx="12208702" cy="6867394"/>
          </a:xfrm>
          <a:prstGeom prst="rect">
            <a:avLst/>
          </a:prstGeom>
        </p:spPr>
      </p:pic>
      <p:sp>
        <p:nvSpPr>
          <p:cNvPr id="6" name="TextBox 5">
            <a:extLst>
              <a:ext uri="{FF2B5EF4-FFF2-40B4-BE49-F238E27FC236}">
                <a16:creationId xmlns:a16="http://schemas.microsoft.com/office/drawing/2014/main" id="{DF7AB5A6-95A4-4368-B084-27A137A8101A}"/>
              </a:ext>
            </a:extLst>
          </p:cNvPr>
          <p:cNvSpPr txBox="1"/>
          <p:nvPr/>
        </p:nvSpPr>
        <p:spPr>
          <a:xfrm>
            <a:off x="5375266" y="2153739"/>
            <a:ext cx="6151684" cy="2308324"/>
          </a:xfrm>
          <a:prstGeom prst="rect">
            <a:avLst/>
          </a:prstGeom>
          <a:noFill/>
        </p:spPr>
        <p:txBody>
          <a:bodyPr wrap="none" rtlCol="0">
            <a:spAutoFit/>
          </a:bodyPr>
          <a:lstStyle/>
          <a:p>
            <a:pPr algn="r"/>
            <a:r>
              <a:rPr lang="en-AU" sz="7200" dirty="0">
                <a:solidFill>
                  <a:srgbClr val="0E76BC"/>
                </a:solidFill>
                <a:latin typeface="Kikelet Brush" panose="02000000000000000000" pitchFamily="2" charset="0"/>
              </a:rPr>
              <a:t>Next Session</a:t>
            </a:r>
          </a:p>
          <a:p>
            <a:pPr algn="r"/>
            <a:r>
              <a:rPr lang="en-AU" sz="3600" dirty="0">
                <a:latin typeface="Acumin Pro" panose="020B0504020202020204" pitchFamily="34" charset="0"/>
              </a:rPr>
              <a:t>Why We Should Be Making</a:t>
            </a:r>
          </a:p>
          <a:p>
            <a:pPr algn="r"/>
            <a:r>
              <a:rPr lang="en-AU" sz="3600" dirty="0">
                <a:latin typeface="Acumin Pro" panose="020B0504020202020204" pitchFamily="34" charset="0"/>
              </a:rPr>
              <a:t>Disciples and Why We Don’t</a:t>
            </a:r>
          </a:p>
        </p:txBody>
      </p:sp>
    </p:spTree>
    <p:extLst>
      <p:ext uri="{BB962C8B-B14F-4D97-AF65-F5344CB8AC3E}">
        <p14:creationId xmlns:p14="http://schemas.microsoft.com/office/powerpoint/2010/main" val="3565285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7325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4278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08AA61-C6CF-4090-8AEB-BDDAFD850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CBD0A665-00CF-463E-A8E4-8E8D9638B92B}"/>
              </a:ext>
            </a:extLst>
          </p:cNvPr>
          <p:cNvSpPr txBox="1"/>
          <p:nvPr/>
        </p:nvSpPr>
        <p:spPr>
          <a:xfrm>
            <a:off x="6688515" y="441752"/>
            <a:ext cx="4989379"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Matthew 28:16-20</a:t>
            </a:r>
          </a:p>
        </p:txBody>
      </p:sp>
      <p:sp>
        <p:nvSpPr>
          <p:cNvPr id="7" name="Rectangle 6">
            <a:extLst>
              <a:ext uri="{FF2B5EF4-FFF2-40B4-BE49-F238E27FC236}">
                <a16:creationId xmlns:a16="http://schemas.microsoft.com/office/drawing/2014/main" id="{828421F2-BB56-48E8-B428-3BD55BD87AF4}"/>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600" baseline="30000" dirty="0">
                <a:solidFill>
                  <a:schemeClr val="tx1"/>
                </a:solidFill>
                <a:latin typeface="Acumin Pro" panose="020B0504020202020204" pitchFamily="34" charset="0"/>
              </a:rPr>
              <a:t>16</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Now the eleven disciples went to Galilee, to the mountain to which Jesus had directed them. </a:t>
            </a:r>
            <a:r>
              <a:rPr lang="en-AU" sz="3600" baseline="30000" dirty="0">
                <a:solidFill>
                  <a:schemeClr val="tx1"/>
                </a:solidFill>
                <a:latin typeface="Acumin Pro" panose="020B0504020202020204" pitchFamily="34" charset="0"/>
              </a:rPr>
              <a:t>17</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And when they saw him they worshiped him, but some doubted. </a:t>
            </a:r>
            <a:r>
              <a:rPr lang="en-AU" sz="3600" baseline="30000" dirty="0">
                <a:solidFill>
                  <a:schemeClr val="tx1"/>
                </a:solidFill>
                <a:latin typeface="Acumin Pro" panose="020B0504020202020204" pitchFamily="34" charset="0"/>
              </a:rPr>
              <a:t>18</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And Jesus came and said to them, </a:t>
            </a:r>
            <a:endParaRPr lang="en-AU" sz="3600" dirty="0">
              <a:solidFill>
                <a:schemeClr val="tx1"/>
              </a:solidFill>
              <a:latin typeface="Acumin Pro" panose="020B0504020202020204" pitchFamily="34" charset="0"/>
            </a:endParaRPr>
          </a:p>
        </p:txBody>
      </p:sp>
    </p:spTree>
    <p:extLst>
      <p:ext uri="{BB962C8B-B14F-4D97-AF65-F5344CB8AC3E}">
        <p14:creationId xmlns:p14="http://schemas.microsoft.com/office/powerpoint/2010/main" val="275947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08AA61-C6CF-4090-8AEB-BDDAFD850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CBD0A665-00CF-463E-A8E4-8E8D9638B92B}"/>
              </a:ext>
            </a:extLst>
          </p:cNvPr>
          <p:cNvSpPr txBox="1"/>
          <p:nvPr/>
        </p:nvSpPr>
        <p:spPr>
          <a:xfrm>
            <a:off x="6688515" y="441752"/>
            <a:ext cx="4989379"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Matthew 28:16-20</a:t>
            </a:r>
          </a:p>
        </p:txBody>
      </p:sp>
      <p:sp>
        <p:nvSpPr>
          <p:cNvPr id="7" name="Rectangle 6">
            <a:extLst>
              <a:ext uri="{FF2B5EF4-FFF2-40B4-BE49-F238E27FC236}">
                <a16:creationId xmlns:a16="http://schemas.microsoft.com/office/drawing/2014/main" id="{828421F2-BB56-48E8-B428-3BD55BD87AF4}"/>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Acumin Pro" panose="020B0504020202020204" pitchFamily="34" charset="0"/>
              </a:rPr>
              <a:t>“All authority in heaven and on earth has been given to me. </a:t>
            </a:r>
            <a:r>
              <a:rPr lang="en-AU" sz="3600" baseline="30000" dirty="0">
                <a:solidFill>
                  <a:schemeClr val="tx1"/>
                </a:solidFill>
                <a:latin typeface="Acumin Pro" panose="020B0504020202020204" pitchFamily="34" charset="0"/>
              </a:rPr>
              <a:t>19</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Go therefore and make disciples of all nations, baptizing them in the name of the Father and of the Son and of the Holy Spirit, </a:t>
            </a:r>
            <a:r>
              <a:rPr lang="en-AU" sz="3600" baseline="30000" dirty="0">
                <a:solidFill>
                  <a:schemeClr val="tx1"/>
                </a:solidFill>
                <a:latin typeface="Acumin Pro" panose="020B0504020202020204" pitchFamily="34" charset="0"/>
              </a:rPr>
              <a:t>20</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teaching them to observe all that I have commanded you. And behold, I am with you always, to the end of the age.”</a:t>
            </a:r>
            <a:r>
              <a:rPr lang="en-AU" sz="3600" dirty="0">
                <a:solidFill>
                  <a:schemeClr val="tx1"/>
                </a:solidFill>
                <a:latin typeface="Acumin Pro" panose="020B0504020202020204" pitchFamily="34" charset="0"/>
              </a:rPr>
              <a:t> </a:t>
            </a:r>
          </a:p>
        </p:txBody>
      </p:sp>
    </p:spTree>
    <p:extLst>
      <p:ext uri="{BB962C8B-B14F-4D97-AF65-F5344CB8AC3E}">
        <p14:creationId xmlns:p14="http://schemas.microsoft.com/office/powerpoint/2010/main" val="396631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9080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6A24A8-4FD4-4198-91DE-64C86DFD2E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6" y="-8323"/>
            <a:ext cx="12221592" cy="6874646"/>
          </a:xfrm>
          <a:prstGeom prst="rect">
            <a:avLst/>
          </a:prstGeom>
        </p:spPr>
      </p:pic>
      <p:sp>
        <p:nvSpPr>
          <p:cNvPr id="6" name="Rectangle 5">
            <a:extLst>
              <a:ext uri="{FF2B5EF4-FFF2-40B4-BE49-F238E27FC236}">
                <a16:creationId xmlns:a16="http://schemas.microsoft.com/office/drawing/2014/main" id="{309584B2-CF99-408D-8FCF-B0074AD885B8}"/>
              </a:ext>
            </a:extLst>
          </p:cNvPr>
          <p:cNvSpPr/>
          <p:nvPr/>
        </p:nvSpPr>
        <p:spPr>
          <a:xfrm>
            <a:off x="514996" y="1500325"/>
            <a:ext cx="11134969" cy="3755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28650" lvl="0" indent="-628650" algn="ctr">
              <a:buFont typeface="+mj-lt"/>
              <a:buAutoNum type="arabicPeriod"/>
            </a:pPr>
            <a:r>
              <a:rPr lang="en-AU" sz="3600" dirty="0">
                <a:solidFill>
                  <a:schemeClr val="tx1"/>
                </a:solidFill>
                <a:latin typeface="Acumin Pro" panose="020B0504020202020204" pitchFamily="34" charset="0"/>
              </a:rPr>
              <a:t>How would you define what a disciple is?</a:t>
            </a:r>
          </a:p>
          <a:p>
            <a:pPr marL="628650" lvl="0" indent="-628650" algn="ctr">
              <a:spcBef>
                <a:spcPts val="2400"/>
              </a:spcBef>
              <a:buFont typeface="+mj-lt"/>
              <a:buAutoNum type="arabicPeriod"/>
            </a:pPr>
            <a:r>
              <a:rPr lang="en-AU" sz="3600" dirty="0">
                <a:solidFill>
                  <a:schemeClr val="tx1"/>
                </a:solidFill>
                <a:latin typeface="Acumin Pro" panose="020B0504020202020204" pitchFamily="34" charset="0"/>
              </a:rPr>
              <a:t>Are there disciples today? If so, who is a disciple?</a:t>
            </a:r>
          </a:p>
          <a:p>
            <a:pPr marL="628650" lvl="0" indent="-628650" algn="ctr">
              <a:spcBef>
                <a:spcPts val="2400"/>
              </a:spcBef>
              <a:buFont typeface="+mj-lt"/>
              <a:buAutoNum type="arabicPeriod"/>
            </a:pPr>
            <a:r>
              <a:rPr lang="en-AU" sz="3600" dirty="0">
                <a:solidFill>
                  <a:schemeClr val="tx1"/>
                </a:solidFill>
                <a:latin typeface="Acumin Pro" panose="020B0504020202020204" pitchFamily="34" charset="0"/>
              </a:rPr>
              <a:t>What does it mean to make disciples?</a:t>
            </a:r>
          </a:p>
          <a:p>
            <a:pPr marL="628650" lvl="0" indent="-628650" algn="ctr">
              <a:spcBef>
                <a:spcPts val="2400"/>
              </a:spcBef>
              <a:buFont typeface="+mj-lt"/>
              <a:buAutoNum type="arabicPeriod"/>
            </a:pPr>
            <a:r>
              <a:rPr lang="en-AU" sz="3600" dirty="0">
                <a:solidFill>
                  <a:schemeClr val="tx1"/>
                </a:solidFill>
                <a:latin typeface="Acumin Pro" panose="020B0504020202020204" pitchFamily="34" charset="0"/>
              </a:rPr>
              <a:t>What would it look like to disciple someone?</a:t>
            </a:r>
          </a:p>
        </p:txBody>
      </p:sp>
    </p:spTree>
    <p:extLst>
      <p:ext uri="{BB962C8B-B14F-4D97-AF65-F5344CB8AC3E}">
        <p14:creationId xmlns:p14="http://schemas.microsoft.com/office/powerpoint/2010/main" val="425572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46506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813</Words>
  <Application>Microsoft Office PowerPoint</Application>
  <PresentationFormat>Widescreen</PresentationFormat>
  <Paragraphs>53</Paragraphs>
  <Slides>40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Acumin Pro</vt:lpstr>
      <vt:lpstr>Arial</vt:lpstr>
      <vt:lpstr>Calibri</vt:lpstr>
      <vt:lpstr>Calibri Light</vt:lpstr>
      <vt:lpstr>Kikelet Brush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Adams</dc:creator>
  <cp:lastModifiedBy>Steve Adams</cp:lastModifiedBy>
  <cp:revision>16</cp:revision>
  <dcterms:created xsi:type="dcterms:W3CDTF">2018-01-27T05:39:28Z</dcterms:created>
  <dcterms:modified xsi:type="dcterms:W3CDTF">2018-02-07T00:21:01Z</dcterms:modified>
</cp:coreProperties>
</file>