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7" r:id="rId3"/>
    <p:sldId id="279" r:id="rId4"/>
    <p:sldId id="280" r:id="rId5"/>
    <p:sldId id="261" r:id="rId6"/>
    <p:sldId id="259" r:id="rId7"/>
    <p:sldId id="258" r:id="rId8"/>
    <p:sldId id="281" r:id="rId9"/>
    <p:sldId id="262" r:id="rId10"/>
    <p:sldId id="282" r:id="rId11"/>
    <p:sldId id="264" r:id="rId12"/>
    <p:sldId id="283" r:id="rId13"/>
    <p:sldId id="284" r:id="rId14"/>
    <p:sldId id="285" r:id="rId15"/>
    <p:sldId id="286" r:id="rId16"/>
    <p:sldId id="297" r:id="rId17"/>
    <p:sldId id="296" r:id="rId18"/>
    <p:sldId id="288" r:id="rId19"/>
    <p:sldId id="287" r:id="rId20"/>
    <p:sldId id="289" r:id="rId21"/>
    <p:sldId id="290" r:id="rId22"/>
    <p:sldId id="291" r:id="rId23"/>
    <p:sldId id="292" r:id="rId24"/>
    <p:sldId id="293" r:id="rId25"/>
    <p:sldId id="294" r:id="rId26"/>
    <p:sldId id="260" r:id="rId27"/>
    <p:sldId id="29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7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B3F6E-D3C9-46F4-8924-7A7B0A7B7E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8278DF33-0F99-443F-A0CE-3D0A93192E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5F433B12-BF29-4D40-838B-1203F36E91C6}"/>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5" name="Footer Placeholder 4">
            <a:extLst>
              <a:ext uri="{FF2B5EF4-FFF2-40B4-BE49-F238E27FC236}">
                <a16:creationId xmlns:a16="http://schemas.microsoft.com/office/drawing/2014/main" id="{FCFAC54D-8BD3-4C0F-B4B3-C5D892B2989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3064484-B135-4AF5-899C-83AD674AEA02}"/>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322272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62C37-C3A5-43C2-A7CB-EC0D490E3E74}"/>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F2C4D1CB-02BB-4EB0-B5B8-7D78911A04E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4FDCD28-2901-4071-8C02-7B9E04FBB701}"/>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5" name="Footer Placeholder 4">
            <a:extLst>
              <a:ext uri="{FF2B5EF4-FFF2-40B4-BE49-F238E27FC236}">
                <a16:creationId xmlns:a16="http://schemas.microsoft.com/office/drawing/2014/main" id="{1DCBBDAC-7F0D-462F-9293-38F365F80E4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EE76EE1-CEC5-4182-B4DE-5773F374C055}"/>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03418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691B37-B764-4B90-A46D-4B6A6A412F1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FC6FADC0-14F6-4DD9-BC9A-A8EE1135C6E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9725866-B344-4F08-A155-A27CCC85C507}"/>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5" name="Footer Placeholder 4">
            <a:extLst>
              <a:ext uri="{FF2B5EF4-FFF2-40B4-BE49-F238E27FC236}">
                <a16:creationId xmlns:a16="http://schemas.microsoft.com/office/drawing/2014/main" id="{496259DA-6DD5-4409-B6BE-32EA1F474472}"/>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B4FAE1F-23FF-4648-9DA4-224BC8D2DDD1}"/>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49868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8D677-C954-4073-A3C8-9A805C3BE6C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A99E4F0-9E8D-4B0D-B398-81ED3AE3A6B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8AC6518-E6A3-452A-ABA8-F1465A92171D}"/>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5" name="Footer Placeholder 4">
            <a:extLst>
              <a:ext uri="{FF2B5EF4-FFF2-40B4-BE49-F238E27FC236}">
                <a16:creationId xmlns:a16="http://schemas.microsoft.com/office/drawing/2014/main" id="{54E5123E-7CD9-4634-BE56-9E8B540FED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AA77FBE-8270-47FC-9D19-AE5CBC77B914}"/>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405265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FC154-737C-412D-BC4E-43535A38EF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4AE87E49-33D4-44A8-801F-C93429E3A3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8ABCFB0-CF17-4480-BB61-5E3322A70139}"/>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5" name="Footer Placeholder 4">
            <a:extLst>
              <a:ext uri="{FF2B5EF4-FFF2-40B4-BE49-F238E27FC236}">
                <a16:creationId xmlns:a16="http://schemas.microsoft.com/office/drawing/2014/main" id="{311BA18E-2199-4DA0-9BF3-11C2146E5EB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3F875E3-E7F0-4280-BF24-29D5EEE56132}"/>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3874343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3AAE-AE7B-4618-A1B1-22A1EA277AB9}"/>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0A03FF12-7746-43EE-8271-1F631D71735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FCCA2E38-41E5-4116-A894-79356AB453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320AAA0B-D40A-4847-9E9E-CAE7E35D2DC2}"/>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6" name="Footer Placeholder 5">
            <a:extLst>
              <a:ext uri="{FF2B5EF4-FFF2-40B4-BE49-F238E27FC236}">
                <a16:creationId xmlns:a16="http://schemas.microsoft.com/office/drawing/2014/main" id="{0E8C24A7-B186-4E3C-85B0-97A4133D2FA7}"/>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061CDA16-4CA3-4577-8F29-24F8DD0A1334}"/>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213784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8441D-6410-4021-B6C1-B87730F54840}"/>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9431A2C5-5587-44AF-9AB9-C012D1FF17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B2FE311-D866-44DA-9B3A-9E589E4BC2E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A3DF45C8-EE7E-442A-82F7-9FF1194E14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5B47CF4-A36A-417C-B840-882C6C8D79E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415EEA39-5823-438D-BB65-E9E18859FE0D}"/>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8" name="Footer Placeholder 7">
            <a:extLst>
              <a:ext uri="{FF2B5EF4-FFF2-40B4-BE49-F238E27FC236}">
                <a16:creationId xmlns:a16="http://schemas.microsoft.com/office/drawing/2014/main" id="{D515E826-A42B-48BA-9BAD-BEC74C66ECEE}"/>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CFF994BE-51EB-4B46-A348-C25FEAB80021}"/>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1239054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005AD-D8DF-4FF6-90DE-9E599881A58A}"/>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398E240E-56FE-4829-B180-F6351D75462F}"/>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4" name="Footer Placeholder 3">
            <a:extLst>
              <a:ext uri="{FF2B5EF4-FFF2-40B4-BE49-F238E27FC236}">
                <a16:creationId xmlns:a16="http://schemas.microsoft.com/office/drawing/2014/main" id="{3A31A9E1-F9D0-4331-8856-8F313738A73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1CFF1C92-8765-4242-B952-B97ED6F9DD21}"/>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119240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5A70CB-29E6-4021-8940-7D221E67A6AC}"/>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3" name="Footer Placeholder 2">
            <a:extLst>
              <a:ext uri="{FF2B5EF4-FFF2-40B4-BE49-F238E27FC236}">
                <a16:creationId xmlns:a16="http://schemas.microsoft.com/office/drawing/2014/main" id="{6D4AFAE8-1263-4D5F-B653-84FFAC611E80}"/>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A39A6299-2D71-449B-A21B-AE7D79463FA3}"/>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3540379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460D0-733D-494C-8EE5-43166778DC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EF6B59D5-3013-4B54-832A-053BDDCFC2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349D46F1-9456-45FC-AAC7-38781AC640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96ECF8-C358-44A6-97AB-0592BCB6D854}"/>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6" name="Footer Placeholder 5">
            <a:extLst>
              <a:ext uri="{FF2B5EF4-FFF2-40B4-BE49-F238E27FC236}">
                <a16:creationId xmlns:a16="http://schemas.microsoft.com/office/drawing/2014/main" id="{F8731654-C8DA-4D03-AA4B-714CD0EA057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6AA2524-24B5-4E6E-8446-0ECCB334F9A3}"/>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3631382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6FFEE-B003-4276-804E-CC45C62088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F77D2786-6E01-452F-A9DD-6E0C0537EB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51D7F217-42D0-4FD6-B8AF-C7C6A9DF14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39D4D8F-219F-4A4E-A94E-E6CC20437EC9}"/>
              </a:ext>
            </a:extLst>
          </p:cNvPr>
          <p:cNvSpPr>
            <a:spLocks noGrp="1"/>
          </p:cNvSpPr>
          <p:nvPr>
            <p:ph type="dt" sz="half" idx="10"/>
          </p:nvPr>
        </p:nvSpPr>
        <p:spPr/>
        <p:txBody>
          <a:bodyPr/>
          <a:lstStyle/>
          <a:p>
            <a:fld id="{247E164F-5F8B-4410-B1D9-3EDBFC866418}" type="datetimeFigureOut">
              <a:rPr lang="en-AU" smtClean="0"/>
              <a:t>2/03/2018</a:t>
            </a:fld>
            <a:endParaRPr lang="en-AU"/>
          </a:p>
        </p:txBody>
      </p:sp>
      <p:sp>
        <p:nvSpPr>
          <p:cNvPr id="6" name="Footer Placeholder 5">
            <a:extLst>
              <a:ext uri="{FF2B5EF4-FFF2-40B4-BE49-F238E27FC236}">
                <a16:creationId xmlns:a16="http://schemas.microsoft.com/office/drawing/2014/main" id="{D5E15B2B-961D-4007-8C5F-F1849E5991F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A54A831-73C7-4D14-BD27-00C3D5EEE6F4}"/>
              </a:ext>
            </a:extLst>
          </p:cNvPr>
          <p:cNvSpPr>
            <a:spLocks noGrp="1"/>
          </p:cNvSpPr>
          <p:nvPr>
            <p:ph type="sldNum" sz="quarter" idx="12"/>
          </p:nvPr>
        </p:nvSpPr>
        <p:spPr/>
        <p:txBody>
          <a:bodyPr/>
          <a:lstStyle/>
          <a:p>
            <a:fld id="{D039AF14-5B6C-40B2-8D4D-2B2BB63FC821}" type="slidenum">
              <a:rPr lang="en-AU" smtClean="0"/>
              <a:t>‹#›</a:t>
            </a:fld>
            <a:endParaRPr lang="en-AU"/>
          </a:p>
        </p:txBody>
      </p:sp>
    </p:spTree>
    <p:extLst>
      <p:ext uri="{BB962C8B-B14F-4D97-AF65-F5344CB8AC3E}">
        <p14:creationId xmlns:p14="http://schemas.microsoft.com/office/powerpoint/2010/main" val="2024752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55AF7E-2BC0-4D9D-8288-7BCFD4F76F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27E58F3-93A1-4B95-961D-841C9A8701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4658533-C20C-4ADC-ADDE-3982CF7EC6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7E164F-5F8B-4410-B1D9-3EDBFC866418}" type="datetimeFigureOut">
              <a:rPr lang="en-AU" smtClean="0"/>
              <a:t>2/03/2018</a:t>
            </a:fld>
            <a:endParaRPr lang="en-AU"/>
          </a:p>
        </p:txBody>
      </p:sp>
      <p:sp>
        <p:nvSpPr>
          <p:cNvPr id="5" name="Footer Placeholder 4">
            <a:extLst>
              <a:ext uri="{FF2B5EF4-FFF2-40B4-BE49-F238E27FC236}">
                <a16:creationId xmlns:a16="http://schemas.microsoft.com/office/drawing/2014/main" id="{E4ECDA3F-1580-4AD3-938B-6F3F2D3CC1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8AC761A3-8979-49B3-BAE3-7B70392DFD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39AF14-5B6C-40B2-8D4D-2B2BB63FC821}" type="slidenum">
              <a:rPr lang="en-AU" smtClean="0"/>
              <a:t>‹#›</a:t>
            </a:fld>
            <a:endParaRPr lang="en-AU"/>
          </a:p>
        </p:txBody>
      </p:sp>
    </p:spTree>
    <p:extLst>
      <p:ext uri="{BB962C8B-B14F-4D97-AF65-F5344CB8AC3E}">
        <p14:creationId xmlns:p14="http://schemas.microsoft.com/office/powerpoint/2010/main" val="4066559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001C63-A430-4283-9D53-2F8D3768BB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6" name="TextBox 5">
            <a:extLst>
              <a:ext uri="{FF2B5EF4-FFF2-40B4-BE49-F238E27FC236}">
                <a16:creationId xmlns:a16="http://schemas.microsoft.com/office/drawing/2014/main" id="{DF7AB5A6-95A4-4368-B084-27A137A8101A}"/>
              </a:ext>
            </a:extLst>
          </p:cNvPr>
          <p:cNvSpPr txBox="1"/>
          <p:nvPr/>
        </p:nvSpPr>
        <p:spPr>
          <a:xfrm>
            <a:off x="5487647" y="1858775"/>
            <a:ext cx="6058967" cy="2677656"/>
          </a:xfrm>
          <a:prstGeom prst="rect">
            <a:avLst/>
          </a:prstGeom>
          <a:noFill/>
        </p:spPr>
        <p:txBody>
          <a:bodyPr wrap="none" rtlCol="0">
            <a:spAutoFit/>
          </a:bodyPr>
          <a:lstStyle/>
          <a:p>
            <a:pPr algn="r"/>
            <a:r>
              <a:rPr lang="en-AU" sz="7200" dirty="0">
                <a:solidFill>
                  <a:srgbClr val="0E76BC"/>
                </a:solidFill>
                <a:latin typeface="Kikelet Brush" panose="02000000000000000000" pitchFamily="2" charset="0"/>
              </a:rPr>
              <a:t>Session #6</a:t>
            </a:r>
          </a:p>
          <a:p>
            <a:pPr algn="r"/>
            <a:r>
              <a:rPr lang="en-AU" sz="4800">
                <a:latin typeface="Acumin Pro" panose="020B0504020202020204" pitchFamily="34" charset="0"/>
              </a:rPr>
              <a:t>The How-To </a:t>
            </a:r>
            <a:r>
              <a:rPr lang="en-AU" sz="4800" dirty="0">
                <a:latin typeface="Acumin Pro" panose="020B0504020202020204" pitchFamily="34" charset="0"/>
              </a:rPr>
              <a:t>Of</a:t>
            </a:r>
          </a:p>
          <a:p>
            <a:pPr algn="r"/>
            <a:r>
              <a:rPr lang="en-AU" sz="4800" dirty="0">
                <a:latin typeface="Acumin Pro" panose="020B0504020202020204" pitchFamily="34" charset="0"/>
              </a:rPr>
              <a:t>Disciple Making (Pt 1)</a:t>
            </a:r>
          </a:p>
        </p:txBody>
      </p:sp>
    </p:spTree>
    <p:extLst>
      <p:ext uri="{BB962C8B-B14F-4D97-AF65-F5344CB8AC3E}">
        <p14:creationId xmlns:p14="http://schemas.microsoft.com/office/powerpoint/2010/main" val="3449152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lvl="0" indent="-514350" algn="ctr">
              <a:buFont typeface="+mj-lt"/>
              <a:buAutoNum type="arabicPeriod" startAt="2"/>
            </a:pPr>
            <a:r>
              <a:rPr lang="en-AU" sz="2800" dirty="0">
                <a:solidFill>
                  <a:schemeClr val="tx1"/>
                </a:solidFill>
                <a:latin typeface="Acumin Pro" panose="020B0504020202020204" pitchFamily="34" charset="0"/>
              </a:rPr>
              <a:t>How would you respond if you felt that God was leading you to engage a particular community of people whose actions and values were either controversial or contrary to the Christian faith?</a:t>
            </a:r>
          </a:p>
          <a:p>
            <a:pPr marL="514350" lvl="0" indent="-514350" algn="ctr">
              <a:spcBef>
                <a:spcPts val="1200"/>
              </a:spcBef>
              <a:buFont typeface="+mj-lt"/>
              <a:buAutoNum type="arabicPeriod" startAt="2"/>
            </a:pPr>
            <a:r>
              <a:rPr lang="en-AU" sz="2800" dirty="0">
                <a:solidFill>
                  <a:schemeClr val="tx1"/>
                </a:solidFill>
                <a:latin typeface="Acumin Pro" panose="020B0504020202020204" pitchFamily="34" charset="0"/>
              </a:rPr>
              <a:t>Do you think that association with a particular group of people equates to approval of their actions? Why?</a:t>
            </a:r>
          </a:p>
          <a:p>
            <a:pPr marL="514350" lvl="0" indent="-514350" algn="ctr">
              <a:spcBef>
                <a:spcPts val="1200"/>
              </a:spcBef>
              <a:buFont typeface="+mj-lt"/>
              <a:buAutoNum type="arabicPeriod" startAt="2"/>
            </a:pPr>
            <a:r>
              <a:rPr lang="en-AU" sz="2800" dirty="0">
                <a:solidFill>
                  <a:schemeClr val="tx1"/>
                </a:solidFill>
                <a:latin typeface="Acumin Pro" panose="020B0504020202020204" pitchFamily="34" charset="0"/>
              </a:rPr>
              <a:t>If you did decide to engage a controversial culture/community, what would be some wise guidelines to follow so that your witness is not compromised?</a:t>
            </a:r>
          </a:p>
        </p:txBody>
      </p:sp>
    </p:spTree>
    <p:extLst>
      <p:ext uri="{BB962C8B-B14F-4D97-AF65-F5344CB8AC3E}">
        <p14:creationId xmlns:p14="http://schemas.microsoft.com/office/powerpoint/2010/main" val="310734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501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startAt="5"/>
            </a:pPr>
            <a:r>
              <a:rPr lang="en-AU" sz="3600" dirty="0">
                <a:solidFill>
                  <a:schemeClr val="tx1"/>
                </a:solidFill>
                <a:latin typeface="Acumin Pro" panose="020B0504020202020204" pitchFamily="34" charset="0"/>
              </a:rPr>
              <a:t>If you’re reluctant to engage people in disciple making, note down your reasons and raise it in your groups prayer time at the end of the session so they (and your prayer partner) can pray for you.</a:t>
            </a:r>
          </a:p>
        </p:txBody>
      </p:sp>
    </p:spTree>
    <p:extLst>
      <p:ext uri="{BB962C8B-B14F-4D97-AF65-F5344CB8AC3E}">
        <p14:creationId xmlns:p14="http://schemas.microsoft.com/office/powerpoint/2010/main" val="3825994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7522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startAt="6"/>
            </a:pPr>
            <a:r>
              <a:rPr lang="en-AU" sz="3600" dirty="0">
                <a:solidFill>
                  <a:schemeClr val="tx1"/>
                </a:solidFill>
                <a:latin typeface="Acumin Pro" panose="020B0504020202020204" pitchFamily="34" charset="0"/>
              </a:rPr>
              <a:t>Give examples of things you could do that would help build and strengthen relationships with others?</a:t>
            </a:r>
          </a:p>
        </p:txBody>
      </p:sp>
    </p:spTree>
    <p:extLst>
      <p:ext uri="{BB962C8B-B14F-4D97-AF65-F5344CB8AC3E}">
        <p14:creationId xmlns:p14="http://schemas.microsoft.com/office/powerpoint/2010/main" val="3017793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82600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7" name="Rectangle 6">
            <a:extLst>
              <a:ext uri="{FF2B5EF4-FFF2-40B4-BE49-F238E27FC236}">
                <a16:creationId xmlns:a16="http://schemas.microsoft.com/office/drawing/2014/main" id="{429E7138-506C-432D-BF0C-A6856222984A}"/>
              </a:ext>
            </a:extLst>
          </p:cNvPr>
          <p:cNvSpPr/>
          <p:nvPr/>
        </p:nvSpPr>
        <p:spPr>
          <a:xfrm>
            <a:off x="461818" y="1163568"/>
            <a:ext cx="11369790" cy="401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a:buFont typeface="+mj-lt"/>
              <a:buAutoNum type="arabicPeriod"/>
            </a:pPr>
            <a:r>
              <a:rPr lang="en-AU" sz="3600" dirty="0">
                <a:solidFill>
                  <a:schemeClr val="tx1"/>
                </a:solidFill>
                <a:latin typeface="Acumin Pro" panose="020B0504020202020204" pitchFamily="34" charset="0"/>
              </a:rPr>
              <a:t>Hospitality – Nothing says welcome more</a:t>
            </a:r>
          </a:p>
          <a:p>
            <a:pPr marL="342900" lvl="0" indent="-342900" algn="ctr">
              <a:spcBef>
                <a:spcPts val="2400"/>
              </a:spcBef>
              <a:buFont typeface="+mj-lt"/>
              <a:buAutoNum type="arabicPeriod"/>
            </a:pPr>
            <a:r>
              <a:rPr lang="en-AU" sz="3600" dirty="0">
                <a:solidFill>
                  <a:schemeClr val="tx1"/>
                </a:solidFill>
                <a:latin typeface="Acumin Pro" panose="020B0504020202020204" pitchFamily="34" charset="0"/>
              </a:rPr>
              <a:t>Celebrate with them – Birthdays / Anniversaries etc</a:t>
            </a:r>
          </a:p>
          <a:p>
            <a:pPr marL="342900" lvl="0" indent="-342900" algn="ctr">
              <a:spcBef>
                <a:spcPts val="2400"/>
              </a:spcBef>
              <a:buFont typeface="+mj-lt"/>
              <a:buAutoNum type="arabicPeriod"/>
            </a:pPr>
            <a:r>
              <a:rPr lang="en-AU" sz="3600" dirty="0">
                <a:solidFill>
                  <a:schemeClr val="tx1"/>
                </a:solidFill>
                <a:latin typeface="Acumin Pro" panose="020B0504020202020204" pitchFamily="34" charset="0"/>
              </a:rPr>
              <a:t>Seek to bless them – Helping with a need etc</a:t>
            </a:r>
          </a:p>
          <a:p>
            <a:pPr marL="342900" lvl="0" indent="-342900" algn="ctr">
              <a:spcBef>
                <a:spcPts val="2400"/>
              </a:spcBef>
              <a:buFont typeface="+mj-lt"/>
              <a:buAutoNum type="arabicPeriod"/>
            </a:pPr>
            <a:r>
              <a:rPr lang="en-AU" sz="3600" dirty="0">
                <a:solidFill>
                  <a:schemeClr val="tx1"/>
                </a:solidFill>
                <a:latin typeface="Acumin Pro" panose="020B0504020202020204" pitchFamily="34" charset="0"/>
              </a:rPr>
              <a:t>Doing things together</a:t>
            </a:r>
          </a:p>
          <a:p>
            <a:pPr marL="342900" lvl="0" indent="-342900" algn="ctr">
              <a:spcBef>
                <a:spcPts val="2400"/>
              </a:spcBef>
              <a:buFont typeface="+mj-lt"/>
              <a:buAutoNum type="arabicPeriod"/>
            </a:pPr>
            <a:r>
              <a:rPr lang="en-AU" sz="3600" dirty="0">
                <a:solidFill>
                  <a:schemeClr val="tx1"/>
                </a:solidFill>
                <a:latin typeface="Acumin Pro" panose="020B0504020202020204" pitchFamily="34" charset="0"/>
              </a:rPr>
              <a:t>Be there / pray in hard times</a:t>
            </a:r>
          </a:p>
        </p:txBody>
      </p:sp>
      <p:sp>
        <p:nvSpPr>
          <p:cNvPr id="8" name="TextBox 7">
            <a:extLst>
              <a:ext uri="{FF2B5EF4-FFF2-40B4-BE49-F238E27FC236}">
                <a16:creationId xmlns:a16="http://schemas.microsoft.com/office/drawing/2014/main" id="{0DDD558C-460C-4910-BBEE-CE2E4B7290E2}"/>
              </a:ext>
            </a:extLst>
          </p:cNvPr>
          <p:cNvSpPr txBox="1"/>
          <p:nvPr/>
        </p:nvSpPr>
        <p:spPr>
          <a:xfrm>
            <a:off x="2672252" y="406405"/>
            <a:ext cx="6847516" cy="707886"/>
          </a:xfrm>
          <a:prstGeom prst="rect">
            <a:avLst/>
          </a:prstGeom>
          <a:noFill/>
        </p:spPr>
        <p:txBody>
          <a:bodyPr wrap="none" rtlCol="0">
            <a:spAutoFit/>
          </a:bodyPr>
          <a:lstStyle/>
          <a:p>
            <a:pPr algn="ctr"/>
            <a:r>
              <a:rPr lang="en-AU" sz="4000" b="1" dirty="0">
                <a:solidFill>
                  <a:srgbClr val="0070C0"/>
                </a:solidFill>
                <a:latin typeface="Acumin Pro" panose="020B0504020202020204" pitchFamily="34" charset="0"/>
              </a:rPr>
              <a:t>BUILDING RELATIONSHIPS</a:t>
            </a:r>
          </a:p>
        </p:txBody>
      </p:sp>
    </p:spTree>
    <p:extLst>
      <p:ext uri="{BB962C8B-B14F-4D97-AF65-F5344CB8AC3E}">
        <p14:creationId xmlns:p14="http://schemas.microsoft.com/office/powerpoint/2010/main" val="1862445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4589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a:buFont typeface="+mj-lt"/>
              <a:buAutoNum type="arabicPeriod" startAt="7"/>
            </a:pPr>
            <a:r>
              <a:rPr lang="en-AU" sz="3600" dirty="0">
                <a:solidFill>
                  <a:schemeClr val="tx1"/>
                </a:solidFill>
                <a:latin typeface="Acumin Pro" panose="020B0504020202020204" pitchFamily="34" charset="0"/>
              </a:rPr>
              <a:t>Have you ever offered to pray with someone else who didn’t know Jesus? How did they respond to the offer?</a:t>
            </a:r>
          </a:p>
        </p:txBody>
      </p:sp>
    </p:spTree>
    <p:extLst>
      <p:ext uri="{BB962C8B-B14F-4D97-AF65-F5344CB8AC3E}">
        <p14:creationId xmlns:p14="http://schemas.microsoft.com/office/powerpoint/2010/main" val="20042461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5764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350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7" name="Rectangle 6">
            <a:extLst>
              <a:ext uri="{FF2B5EF4-FFF2-40B4-BE49-F238E27FC236}">
                <a16:creationId xmlns:a16="http://schemas.microsoft.com/office/drawing/2014/main" id="{429E7138-506C-432D-BF0C-A6856222984A}"/>
              </a:ext>
            </a:extLst>
          </p:cNvPr>
          <p:cNvSpPr/>
          <p:nvPr/>
        </p:nvSpPr>
        <p:spPr>
          <a:xfrm>
            <a:off x="461818" y="1163568"/>
            <a:ext cx="11369790" cy="401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a:buFont typeface="+mj-lt"/>
              <a:buAutoNum type="arabicPeriod"/>
            </a:pPr>
            <a:r>
              <a:rPr lang="en-AU" sz="3600" dirty="0">
                <a:solidFill>
                  <a:schemeClr val="tx1"/>
                </a:solidFill>
                <a:latin typeface="Acumin Pro" panose="020B0504020202020204" pitchFamily="34" charset="0"/>
              </a:rPr>
              <a:t>General Interest Questions</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Specific Interest Questions</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Issue Questions</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God Questions</a:t>
            </a:r>
          </a:p>
        </p:txBody>
      </p:sp>
      <p:sp>
        <p:nvSpPr>
          <p:cNvPr id="8" name="TextBox 7">
            <a:extLst>
              <a:ext uri="{FF2B5EF4-FFF2-40B4-BE49-F238E27FC236}">
                <a16:creationId xmlns:a16="http://schemas.microsoft.com/office/drawing/2014/main" id="{0DDD558C-460C-4910-BBEE-CE2E4B7290E2}"/>
              </a:ext>
            </a:extLst>
          </p:cNvPr>
          <p:cNvSpPr txBox="1"/>
          <p:nvPr/>
        </p:nvSpPr>
        <p:spPr>
          <a:xfrm>
            <a:off x="354119" y="517237"/>
            <a:ext cx="11483785" cy="584775"/>
          </a:xfrm>
          <a:prstGeom prst="rect">
            <a:avLst/>
          </a:prstGeom>
          <a:noFill/>
        </p:spPr>
        <p:txBody>
          <a:bodyPr wrap="none" rtlCol="0">
            <a:spAutoFit/>
          </a:bodyPr>
          <a:lstStyle/>
          <a:p>
            <a:pPr algn="ctr"/>
            <a:r>
              <a:rPr lang="en-AU" sz="3200" b="1" dirty="0">
                <a:solidFill>
                  <a:srgbClr val="0070C0"/>
                </a:solidFill>
                <a:latin typeface="Acumin Pro" panose="020B0504020202020204" pitchFamily="34" charset="0"/>
              </a:rPr>
              <a:t>ASKING GOOD QUESTIONS – REBECCA MANLEY PIPPERT</a:t>
            </a:r>
          </a:p>
        </p:txBody>
      </p:sp>
    </p:spTree>
    <p:extLst>
      <p:ext uri="{BB962C8B-B14F-4D97-AF65-F5344CB8AC3E}">
        <p14:creationId xmlns:p14="http://schemas.microsoft.com/office/powerpoint/2010/main" val="2345991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0470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7" name="Rectangle 6">
            <a:extLst>
              <a:ext uri="{FF2B5EF4-FFF2-40B4-BE49-F238E27FC236}">
                <a16:creationId xmlns:a16="http://schemas.microsoft.com/office/drawing/2014/main" id="{429E7138-506C-432D-BF0C-A6856222984A}"/>
              </a:ext>
            </a:extLst>
          </p:cNvPr>
          <p:cNvSpPr/>
          <p:nvPr/>
        </p:nvSpPr>
        <p:spPr>
          <a:xfrm>
            <a:off x="461818" y="1163568"/>
            <a:ext cx="11369790" cy="401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a:buFont typeface="+mj-lt"/>
              <a:buAutoNum type="arabicPeriod"/>
            </a:pPr>
            <a:r>
              <a:rPr lang="en-AU" sz="3600" dirty="0">
                <a:solidFill>
                  <a:schemeClr val="tx1"/>
                </a:solidFill>
                <a:latin typeface="Acumin Pro" panose="020B0504020202020204" pitchFamily="34" charset="0"/>
              </a:rPr>
              <a:t>Identifying Your Mission Field</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Engaging With People</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Building Relationships</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Bringing Jesus &amp; The Gospel Into Those Relationships</a:t>
            </a:r>
          </a:p>
        </p:txBody>
      </p:sp>
      <p:sp>
        <p:nvSpPr>
          <p:cNvPr id="8" name="TextBox 7">
            <a:extLst>
              <a:ext uri="{FF2B5EF4-FFF2-40B4-BE49-F238E27FC236}">
                <a16:creationId xmlns:a16="http://schemas.microsoft.com/office/drawing/2014/main" id="{0DDD558C-460C-4910-BBEE-CE2E4B7290E2}"/>
              </a:ext>
            </a:extLst>
          </p:cNvPr>
          <p:cNvSpPr txBox="1"/>
          <p:nvPr/>
        </p:nvSpPr>
        <p:spPr>
          <a:xfrm>
            <a:off x="1645911" y="517237"/>
            <a:ext cx="8900193" cy="646331"/>
          </a:xfrm>
          <a:prstGeom prst="rect">
            <a:avLst/>
          </a:prstGeom>
          <a:noFill/>
        </p:spPr>
        <p:txBody>
          <a:bodyPr wrap="none" rtlCol="0">
            <a:spAutoFit/>
          </a:bodyPr>
          <a:lstStyle/>
          <a:p>
            <a:pPr algn="ctr"/>
            <a:r>
              <a:rPr lang="en-AU" sz="3600" b="1" dirty="0">
                <a:solidFill>
                  <a:srgbClr val="0070C0"/>
                </a:solidFill>
                <a:latin typeface="Acumin Pro" panose="020B0504020202020204" pitchFamily="34" charset="0"/>
              </a:rPr>
              <a:t>HOW-TO OF DISCIPLE MAKING (PART 1)</a:t>
            </a:r>
          </a:p>
        </p:txBody>
      </p:sp>
    </p:spTree>
    <p:extLst>
      <p:ext uri="{BB962C8B-B14F-4D97-AF65-F5344CB8AC3E}">
        <p14:creationId xmlns:p14="http://schemas.microsoft.com/office/powerpoint/2010/main" val="2251436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s://fbcdn-sphotos-h-a.akamaihd.net/hphotos-ak-ash3/564145_10151293466464014_206025052_n.jpg">
            <a:extLst>
              <a:ext uri="{FF2B5EF4-FFF2-40B4-BE49-F238E27FC236}">
                <a16:creationId xmlns:a16="http://schemas.microsoft.com/office/drawing/2014/main" id="{1AFD951E-095D-4289-9986-1032325EBC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378075" cy="2378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7368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startAt="8"/>
            </a:pPr>
            <a:r>
              <a:rPr lang="en-AU" sz="3600" dirty="0">
                <a:solidFill>
                  <a:schemeClr val="tx1"/>
                </a:solidFill>
                <a:latin typeface="Acumin Pro" panose="020B0504020202020204" pitchFamily="34" charset="0"/>
              </a:rPr>
              <a:t>What have you found most challenging / encouraging this session?</a:t>
            </a:r>
          </a:p>
          <a:p>
            <a:pPr marL="742950" lvl="0" indent="-742950" algn="ctr">
              <a:spcBef>
                <a:spcPts val="3600"/>
              </a:spcBef>
              <a:buFont typeface="+mj-lt"/>
              <a:buAutoNum type="arabicPeriod" startAt="8"/>
            </a:pPr>
            <a:r>
              <a:rPr lang="en-AU" sz="3600" dirty="0">
                <a:solidFill>
                  <a:schemeClr val="tx1"/>
                </a:solidFill>
                <a:latin typeface="Acumin Pro" panose="020B0504020202020204" pitchFamily="34" charset="0"/>
              </a:rPr>
              <a:t>What changes do you hope to make a result? Ask the group to pray for this.</a:t>
            </a:r>
          </a:p>
        </p:txBody>
      </p:sp>
    </p:spTree>
    <p:extLst>
      <p:ext uri="{BB962C8B-B14F-4D97-AF65-F5344CB8AC3E}">
        <p14:creationId xmlns:p14="http://schemas.microsoft.com/office/powerpoint/2010/main" val="3633549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startAt="10"/>
            </a:pPr>
            <a:r>
              <a:rPr lang="en-AU" sz="3600" dirty="0">
                <a:solidFill>
                  <a:schemeClr val="tx1"/>
                </a:solidFill>
                <a:latin typeface="Acumin Pro" panose="020B0504020202020204" pitchFamily="34" charset="0"/>
              </a:rPr>
              <a:t>Continue to pray either for the people God has laid on the hearts of group members to disciple OR for God to lead them to people to disciple.</a:t>
            </a:r>
            <a:endParaRPr lang="en-AU" sz="3200" dirty="0">
              <a:solidFill>
                <a:schemeClr val="tx1"/>
              </a:solidFill>
              <a:latin typeface="Acumin Pro" panose="020B0504020202020204" pitchFamily="34" charset="0"/>
            </a:endParaRPr>
          </a:p>
          <a:p>
            <a:pPr marL="742950" lvl="0" indent="-742950" algn="ctr">
              <a:spcBef>
                <a:spcPts val="3600"/>
              </a:spcBef>
              <a:buFont typeface="+mj-lt"/>
              <a:buAutoNum type="arabicPeriod" startAt="10"/>
            </a:pPr>
            <a:r>
              <a:rPr lang="en-AU" sz="3600" dirty="0">
                <a:solidFill>
                  <a:schemeClr val="tx1"/>
                </a:solidFill>
                <a:latin typeface="Acumin Pro" panose="020B0504020202020204" pitchFamily="34" charset="0"/>
              </a:rPr>
              <a:t>Share any stories of your interactions with people as a result of this course that the group can pray for and be encouraged by God’s work through you.</a:t>
            </a:r>
          </a:p>
        </p:txBody>
      </p:sp>
    </p:spTree>
    <p:extLst>
      <p:ext uri="{BB962C8B-B14F-4D97-AF65-F5344CB8AC3E}">
        <p14:creationId xmlns:p14="http://schemas.microsoft.com/office/powerpoint/2010/main" val="743339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42787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E7E789-A712-4BEB-8F09-F1CE72F9D3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6" name="TextBox 5">
            <a:extLst>
              <a:ext uri="{FF2B5EF4-FFF2-40B4-BE49-F238E27FC236}">
                <a16:creationId xmlns:a16="http://schemas.microsoft.com/office/drawing/2014/main" id="{DF7AB5A6-95A4-4368-B084-27A137A8101A}"/>
              </a:ext>
            </a:extLst>
          </p:cNvPr>
          <p:cNvSpPr txBox="1"/>
          <p:nvPr/>
        </p:nvSpPr>
        <p:spPr>
          <a:xfrm>
            <a:off x="6588290" y="2153739"/>
            <a:ext cx="4938660" cy="2308324"/>
          </a:xfrm>
          <a:prstGeom prst="rect">
            <a:avLst/>
          </a:prstGeom>
          <a:noFill/>
        </p:spPr>
        <p:txBody>
          <a:bodyPr wrap="none" rtlCol="0">
            <a:spAutoFit/>
          </a:bodyPr>
          <a:lstStyle/>
          <a:p>
            <a:pPr algn="r"/>
            <a:r>
              <a:rPr lang="en-AU" sz="7200" dirty="0">
                <a:solidFill>
                  <a:srgbClr val="0E76BC"/>
                </a:solidFill>
                <a:latin typeface="Kikelet Brush" panose="02000000000000000000" pitchFamily="2" charset="0"/>
              </a:rPr>
              <a:t>Next Session</a:t>
            </a:r>
          </a:p>
          <a:p>
            <a:pPr algn="r"/>
            <a:r>
              <a:rPr lang="en-AU" sz="3600" dirty="0">
                <a:latin typeface="Acumin Pro" panose="020B0504020202020204" pitchFamily="34" charset="0"/>
              </a:rPr>
              <a:t>The How-To Of Disciple</a:t>
            </a:r>
          </a:p>
          <a:p>
            <a:pPr algn="r"/>
            <a:r>
              <a:rPr lang="en-AU" sz="3600" dirty="0">
                <a:latin typeface="Acumin Pro" panose="020B0504020202020204" pitchFamily="34" charset="0"/>
              </a:rPr>
              <a:t>Making (Part 2 of 2)</a:t>
            </a:r>
          </a:p>
        </p:txBody>
      </p:sp>
    </p:spTree>
    <p:extLst>
      <p:ext uri="{BB962C8B-B14F-4D97-AF65-F5344CB8AC3E}">
        <p14:creationId xmlns:p14="http://schemas.microsoft.com/office/powerpoint/2010/main" val="2086550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D2D72A-3B75-4ECD-9875-8FEEDFFC1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 y="-5531"/>
            <a:ext cx="12211664" cy="6869062"/>
          </a:xfrm>
          <a:prstGeom prst="rect">
            <a:avLst/>
          </a:prstGeom>
        </p:spPr>
      </p:pic>
      <p:sp>
        <p:nvSpPr>
          <p:cNvPr id="7" name="Rectangle 6">
            <a:extLst>
              <a:ext uri="{FF2B5EF4-FFF2-40B4-BE49-F238E27FC236}">
                <a16:creationId xmlns:a16="http://schemas.microsoft.com/office/drawing/2014/main" id="{429E7138-506C-432D-BF0C-A6856222984A}"/>
              </a:ext>
            </a:extLst>
          </p:cNvPr>
          <p:cNvSpPr/>
          <p:nvPr/>
        </p:nvSpPr>
        <p:spPr>
          <a:xfrm>
            <a:off x="461818" y="1163568"/>
            <a:ext cx="11369790" cy="401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a:buFont typeface="+mj-lt"/>
              <a:buAutoNum type="arabicPeriod"/>
            </a:pPr>
            <a:r>
              <a:rPr lang="en-AU" sz="3600" dirty="0">
                <a:solidFill>
                  <a:schemeClr val="tx1"/>
                </a:solidFill>
                <a:latin typeface="Acumin Pro" panose="020B0504020202020204" pitchFamily="34" charset="0"/>
              </a:rPr>
              <a:t>Identifying Your Mission Field</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Engaging With People</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Building Relationships</a:t>
            </a:r>
          </a:p>
          <a:p>
            <a:pPr marL="342900" lvl="0" indent="-342900" algn="ctr">
              <a:spcBef>
                <a:spcPts val="3600"/>
              </a:spcBef>
              <a:buFont typeface="+mj-lt"/>
              <a:buAutoNum type="arabicPeriod"/>
            </a:pPr>
            <a:r>
              <a:rPr lang="en-AU" sz="3600" dirty="0">
                <a:solidFill>
                  <a:schemeClr val="tx1"/>
                </a:solidFill>
                <a:latin typeface="Acumin Pro" panose="020B0504020202020204" pitchFamily="34" charset="0"/>
              </a:rPr>
              <a:t>Bringing Jesus &amp; The Gospel Into Those Relationships</a:t>
            </a:r>
          </a:p>
        </p:txBody>
      </p:sp>
      <p:sp>
        <p:nvSpPr>
          <p:cNvPr id="8" name="TextBox 7">
            <a:extLst>
              <a:ext uri="{FF2B5EF4-FFF2-40B4-BE49-F238E27FC236}">
                <a16:creationId xmlns:a16="http://schemas.microsoft.com/office/drawing/2014/main" id="{0DDD558C-460C-4910-BBEE-CE2E4B7290E2}"/>
              </a:ext>
            </a:extLst>
          </p:cNvPr>
          <p:cNvSpPr txBox="1"/>
          <p:nvPr/>
        </p:nvSpPr>
        <p:spPr>
          <a:xfrm>
            <a:off x="1645911" y="517237"/>
            <a:ext cx="8900193" cy="646331"/>
          </a:xfrm>
          <a:prstGeom prst="rect">
            <a:avLst/>
          </a:prstGeom>
          <a:noFill/>
        </p:spPr>
        <p:txBody>
          <a:bodyPr wrap="none" rtlCol="0">
            <a:spAutoFit/>
          </a:bodyPr>
          <a:lstStyle/>
          <a:p>
            <a:pPr algn="ctr"/>
            <a:r>
              <a:rPr lang="en-AU" sz="3600" b="1" dirty="0">
                <a:solidFill>
                  <a:srgbClr val="0070C0"/>
                </a:solidFill>
                <a:latin typeface="Acumin Pro" panose="020B0504020202020204" pitchFamily="34" charset="0"/>
              </a:rPr>
              <a:t>HOW-TO OF DISCIPLE MAKING (PART 1)</a:t>
            </a:r>
          </a:p>
        </p:txBody>
      </p:sp>
    </p:spTree>
    <p:extLst>
      <p:ext uri="{BB962C8B-B14F-4D97-AF65-F5344CB8AC3E}">
        <p14:creationId xmlns:p14="http://schemas.microsoft.com/office/powerpoint/2010/main" val="4081242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6576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6A24A8-4FD4-4198-91DE-64C86DFD2E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8323"/>
            <a:ext cx="12221592" cy="6874646"/>
          </a:xfrm>
          <a:prstGeom prst="rect">
            <a:avLst/>
          </a:prstGeom>
        </p:spPr>
      </p:pic>
      <p:sp>
        <p:nvSpPr>
          <p:cNvPr id="6" name="Rectangle 5">
            <a:extLst>
              <a:ext uri="{FF2B5EF4-FFF2-40B4-BE49-F238E27FC236}">
                <a16:creationId xmlns:a16="http://schemas.microsoft.com/office/drawing/2014/main" id="{309584B2-CF99-408D-8FCF-B0074AD885B8}"/>
              </a:ext>
            </a:extLst>
          </p:cNvPr>
          <p:cNvSpPr/>
          <p:nvPr/>
        </p:nvSpPr>
        <p:spPr>
          <a:xfrm>
            <a:off x="514996" y="1500325"/>
            <a:ext cx="11134969" cy="3755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0" indent="-742950" algn="ctr">
              <a:buFont typeface="+mj-lt"/>
              <a:buAutoNum type="arabicPeriod"/>
            </a:pPr>
            <a:r>
              <a:rPr lang="en-AU" sz="3600" dirty="0">
                <a:solidFill>
                  <a:schemeClr val="tx1"/>
                </a:solidFill>
                <a:latin typeface="Acumin Pro" panose="020B0504020202020204" pitchFamily="34" charset="0"/>
              </a:rPr>
              <a:t>Most evangelists / missiologists say that in our modern western culture, people now normally take a lot longer to come to faith in Jesus. </a:t>
            </a:r>
            <a:br>
              <a:rPr lang="en-AU" sz="3600" dirty="0">
                <a:solidFill>
                  <a:schemeClr val="tx1"/>
                </a:solidFill>
                <a:latin typeface="Acumin Pro" panose="020B0504020202020204" pitchFamily="34" charset="0"/>
              </a:rPr>
            </a:br>
            <a:br>
              <a:rPr lang="en-AU" sz="3600" dirty="0">
                <a:solidFill>
                  <a:schemeClr val="tx1"/>
                </a:solidFill>
                <a:latin typeface="Acumin Pro" panose="020B0504020202020204" pitchFamily="34" charset="0"/>
              </a:rPr>
            </a:br>
            <a:r>
              <a:rPr lang="en-AU" sz="3600" dirty="0">
                <a:solidFill>
                  <a:schemeClr val="tx1"/>
                </a:solidFill>
                <a:latin typeface="Acumin Pro" panose="020B0504020202020204" pitchFamily="34" charset="0"/>
              </a:rPr>
              <a:t>What do you think are some factors that would have led to this change? </a:t>
            </a:r>
          </a:p>
        </p:txBody>
      </p:sp>
    </p:spTree>
    <p:extLst>
      <p:ext uri="{BB962C8B-B14F-4D97-AF65-F5344CB8AC3E}">
        <p14:creationId xmlns:p14="http://schemas.microsoft.com/office/powerpoint/2010/main" val="425572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080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7928663" y="441752"/>
            <a:ext cx="3749231"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Acts 17:24-27</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24</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The God who made the world and everything in it, being Lord of heaven and earth, does not live in temples made by man, </a:t>
            </a:r>
            <a:r>
              <a:rPr lang="en-AU" sz="3600" baseline="30000" dirty="0">
                <a:solidFill>
                  <a:schemeClr val="tx1"/>
                </a:solidFill>
                <a:latin typeface="Acumin Pro" panose="020B0504020202020204" pitchFamily="34" charset="0"/>
              </a:rPr>
              <a:t>25</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nor is he served by human hands, as though he needed anything, since he himself gives to all mankind life and breath and everything. </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3055836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08AA61-C6CF-4090-8AEB-BDDAFD850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CBD0A665-00CF-463E-A8E4-8E8D9638B92B}"/>
              </a:ext>
            </a:extLst>
          </p:cNvPr>
          <p:cNvSpPr txBox="1"/>
          <p:nvPr/>
        </p:nvSpPr>
        <p:spPr>
          <a:xfrm>
            <a:off x="7928663" y="441752"/>
            <a:ext cx="3749231" cy="830997"/>
          </a:xfrm>
          <a:prstGeom prst="rect">
            <a:avLst/>
          </a:prstGeom>
          <a:noFill/>
        </p:spPr>
        <p:txBody>
          <a:bodyPr wrap="none" rtlCol="0">
            <a:spAutoFit/>
          </a:bodyPr>
          <a:lstStyle/>
          <a:p>
            <a:pPr algn="r"/>
            <a:r>
              <a:rPr lang="en-AU" sz="4800" dirty="0">
                <a:solidFill>
                  <a:srgbClr val="0E76BC"/>
                </a:solidFill>
                <a:latin typeface="Acumin Pro" panose="020B0504020202020204" pitchFamily="34" charset="0"/>
              </a:rPr>
              <a:t>Acts 17:24-27</a:t>
            </a:r>
          </a:p>
        </p:txBody>
      </p:sp>
      <p:sp>
        <p:nvSpPr>
          <p:cNvPr id="7" name="Rectangle 6">
            <a:extLst>
              <a:ext uri="{FF2B5EF4-FFF2-40B4-BE49-F238E27FC236}">
                <a16:creationId xmlns:a16="http://schemas.microsoft.com/office/drawing/2014/main" id="{828421F2-BB56-48E8-B428-3BD55BD87AF4}"/>
              </a:ext>
            </a:extLst>
          </p:cNvPr>
          <p:cNvSpPr/>
          <p:nvPr/>
        </p:nvSpPr>
        <p:spPr>
          <a:xfrm>
            <a:off x="514996" y="1162051"/>
            <a:ext cx="11134969" cy="40047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600" baseline="30000" dirty="0">
                <a:solidFill>
                  <a:schemeClr val="tx1"/>
                </a:solidFill>
                <a:latin typeface="Acumin Pro" panose="020B0504020202020204" pitchFamily="34" charset="0"/>
              </a:rPr>
              <a:t>26</a:t>
            </a:r>
            <a:r>
              <a:rPr lang="en-AU" sz="3600" dirty="0">
                <a:solidFill>
                  <a:schemeClr val="tx1"/>
                </a:solidFill>
                <a:latin typeface="Acumin Pro" panose="020B0504020202020204" pitchFamily="34" charset="0"/>
              </a:rPr>
              <a:t> </a:t>
            </a:r>
            <a:r>
              <a:rPr lang="en-US" sz="3600" dirty="0">
                <a:solidFill>
                  <a:schemeClr val="tx1"/>
                </a:solidFill>
                <a:latin typeface="Acumin Pro" panose="020B0504020202020204" pitchFamily="34" charset="0"/>
              </a:rPr>
              <a:t>And he made from one man every nation of mankind to live on all the face of the earth, </a:t>
            </a:r>
            <a:r>
              <a:rPr lang="en-US" sz="3600" b="1" u="sng" dirty="0">
                <a:solidFill>
                  <a:srgbClr val="0E76BC"/>
                </a:solidFill>
                <a:latin typeface="Acumin Pro" panose="020B0504020202020204" pitchFamily="34" charset="0"/>
              </a:rPr>
              <a:t>having determined allotted periods and the boundaries of their dwelling place, </a:t>
            </a:r>
            <a:r>
              <a:rPr lang="en-AU" sz="3600" b="1" u="sng" baseline="30000" dirty="0">
                <a:solidFill>
                  <a:srgbClr val="0E76BC"/>
                </a:solidFill>
                <a:latin typeface="Acumin Pro" panose="020B0504020202020204" pitchFamily="34" charset="0"/>
              </a:rPr>
              <a:t>27</a:t>
            </a:r>
            <a:r>
              <a:rPr lang="en-AU" sz="3600" b="1" u="sng" dirty="0">
                <a:solidFill>
                  <a:srgbClr val="0E76BC"/>
                </a:solidFill>
                <a:latin typeface="Acumin Pro" panose="020B0504020202020204" pitchFamily="34" charset="0"/>
              </a:rPr>
              <a:t> </a:t>
            </a:r>
            <a:r>
              <a:rPr lang="en-US" sz="3600" b="1" u="sng" dirty="0">
                <a:solidFill>
                  <a:srgbClr val="0E76BC"/>
                </a:solidFill>
                <a:latin typeface="Acumin Pro" panose="020B0504020202020204" pitchFamily="34" charset="0"/>
              </a:rPr>
              <a:t>that they should seek God</a:t>
            </a:r>
            <a:r>
              <a:rPr lang="en-US" sz="3600" dirty="0">
                <a:solidFill>
                  <a:schemeClr val="tx1"/>
                </a:solidFill>
                <a:latin typeface="Acumin Pro" panose="020B0504020202020204" pitchFamily="34" charset="0"/>
              </a:rPr>
              <a:t>, and perhaps feel their way toward him and find him…</a:t>
            </a:r>
            <a:endParaRPr lang="en-AU" sz="3600" dirty="0">
              <a:solidFill>
                <a:schemeClr val="tx1"/>
              </a:solidFill>
              <a:latin typeface="Acumin Pro" panose="020B0504020202020204" pitchFamily="34" charset="0"/>
            </a:endParaRPr>
          </a:p>
        </p:txBody>
      </p:sp>
    </p:spTree>
    <p:extLst>
      <p:ext uri="{BB962C8B-B14F-4D97-AF65-F5344CB8AC3E}">
        <p14:creationId xmlns:p14="http://schemas.microsoft.com/office/powerpoint/2010/main" val="294749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650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513</Words>
  <Application>Microsoft Office PowerPoint</Application>
  <PresentationFormat>Widescreen</PresentationFormat>
  <Paragraphs>42</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Acumin Pro</vt:lpstr>
      <vt:lpstr>Arial</vt:lpstr>
      <vt:lpstr>Calibri</vt:lpstr>
      <vt:lpstr>Calibri Light</vt:lpstr>
      <vt:lpstr>Kikelet Brush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Adams</dc:creator>
  <cp:lastModifiedBy>Steve Adams</cp:lastModifiedBy>
  <cp:revision>22</cp:revision>
  <dcterms:created xsi:type="dcterms:W3CDTF">2018-01-27T05:39:28Z</dcterms:created>
  <dcterms:modified xsi:type="dcterms:W3CDTF">2018-03-02T07:03:09Z</dcterms:modified>
</cp:coreProperties>
</file>