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1" r:id="rId4"/>
    <p:sldId id="280" r:id="rId5"/>
    <p:sldId id="283" r:id="rId6"/>
    <p:sldId id="282" r:id="rId7"/>
    <p:sldId id="285" r:id="rId8"/>
    <p:sldId id="284" r:id="rId9"/>
    <p:sldId id="288" r:id="rId10"/>
    <p:sldId id="287" r:id="rId11"/>
    <p:sldId id="290" r:id="rId12"/>
    <p:sldId id="291" r:id="rId13"/>
    <p:sldId id="293" r:id="rId14"/>
    <p:sldId id="292" r:id="rId15"/>
    <p:sldId id="294" r:id="rId16"/>
    <p:sldId id="297" r:id="rId17"/>
    <p:sldId id="301" r:id="rId18"/>
    <p:sldId id="300" r:id="rId19"/>
    <p:sldId id="303" r:id="rId20"/>
    <p:sldId id="302" r:id="rId21"/>
    <p:sldId id="299" r:id="rId22"/>
    <p:sldId id="298" r:id="rId23"/>
    <p:sldId id="261" r:id="rId24"/>
    <p:sldId id="259" r:id="rId25"/>
    <p:sldId id="308" r:id="rId26"/>
    <p:sldId id="311" r:id="rId27"/>
    <p:sldId id="307" r:id="rId28"/>
    <p:sldId id="312" r:id="rId29"/>
    <p:sldId id="309" r:id="rId30"/>
    <p:sldId id="316" r:id="rId31"/>
    <p:sldId id="310" r:id="rId32"/>
    <p:sldId id="304" r:id="rId33"/>
    <p:sldId id="262" r:id="rId34"/>
    <p:sldId id="306" r:id="rId35"/>
    <p:sldId id="305" r:id="rId36"/>
    <p:sldId id="279" r:id="rId37"/>
    <p:sldId id="317" r:id="rId38"/>
    <p:sldId id="319" r:id="rId39"/>
    <p:sldId id="318" r:id="rId40"/>
    <p:sldId id="278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B3F6E-D3C9-46F4-8924-7A7B0A7B7E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78DF33-0F99-443F-A0CE-3D0A93192E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433B12-BF29-4D40-838B-1203F36E9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19/04/2018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AC54D-8BD3-4C0F-B4B3-C5D892B29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064484-B135-4AF5-899C-83AD674AE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2272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62C37-C3A5-43C2-A7CB-EC0D490E3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C4D1CB-02BB-4EB0-B5B8-7D78911A04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FDCD28-2901-4071-8C02-7B9E04FBB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19/04/2018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CBBDAC-7F0D-462F-9293-38F365F80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76EE1-CEC5-4182-B4DE-5773F374C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41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691B37-B764-4B90-A46D-4B6A6A412F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6FADC0-14F6-4DD9-BC9A-A8EE1135C6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25866-B344-4F08-A155-A27CCC85C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19/04/2018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6259DA-6DD5-4409-B6BE-32EA1F474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4FAE1F-23FF-4648-9DA4-224BC8D2D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680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8D677-C954-4073-A3C8-9A805C3BE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99E4F0-9E8D-4B0D-B398-81ED3AE3A6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AC6518-E6A3-452A-ABA8-F1465A921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19/04/2018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E5123E-7CD9-4634-BE56-9E8B540FE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A77FBE-8270-47FC-9D19-AE5CBC77B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05265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FC154-737C-412D-BC4E-43535A38E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E87E49-33D4-44A8-801F-C93429E3A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ABCFB0-CF17-4480-BB61-5E3322A70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19/04/2018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BA18E-2199-4DA0-9BF3-11C2146E5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F875E3-E7F0-4280-BF24-29D5EEE56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74343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13AAE-AE7B-4618-A1B1-22A1EA277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3FF12-7746-43EE-8271-1F631D7173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CA2E38-41E5-4116-A894-79356AB453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0AAA0B-D40A-4847-9E9E-CAE7E35D2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19/04/2018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8C24A7-B186-4E3C-85B0-97A4133D2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1CDA16-4CA3-4577-8F29-24F8DD0A1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13784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8441D-6410-4021-B6C1-B87730F54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31A2C5-5587-44AF-9AB9-C012D1FF17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2FE311-D866-44DA-9B3A-9E589E4BC2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DF45C8-EE7E-442A-82F7-9FF1194E14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B47CF4-A36A-417C-B840-882C6C8D79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5EEA39-5823-438D-BB65-E9E18859F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19/04/2018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15E826-A42B-48BA-9BAD-BEC74C66E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F994BE-51EB-4B46-A348-C25FEAB80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9054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005AD-D8DF-4FF6-90DE-9E599881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8E240E-56FE-4829-B180-F6351D754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19/04/2018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31A9E1-F9D0-4331-8856-8F313738A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FF1C92-8765-4242-B952-B97ED6F9D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9240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5A70CB-29E6-4021-8940-7D221E67A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19/04/2018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4AFAE8-1263-4D5F-B653-84FFAC611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9A6299-2D71-449B-A21B-AE7D79463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0379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460D0-733D-494C-8EE5-43166778D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B59D5-3013-4B54-832A-053BDDCFC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9D46F1-9456-45FC-AAC7-38781AC640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96ECF8-C358-44A6-97AB-0592BCB6D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19/04/2018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731654-C8DA-4D03-AA4B-714CD0EA0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AA2524-24B5-4E6E-8446-0ECCB334F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1382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6FFEE-B003-4276-804E-CC45C6208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7D2786-6E01-452F-A9DD-6E0C0537EB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D7F217-42D0-4FD6-B8AF-C7C6A9DF14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9D4D8F-219F-4A4E-A94E-E6CC20437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19/04/2018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15B2B-961D-4007-8C5F-F1849E599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54A831-73C7-4D14-BD27-00C3D5EEE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4752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55AF7E-2BC0-4D9D-8288-7BCFD4F76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E58F3-93A1-4B95-961D-841C9A870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658533-C20C-4ADC-ADDE-3982CF7EC6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E164F-5F8B-4410-B1D9-3EDBFC866418}" type="datetimeFigureOut">
              <a:rPr lang="en-AU" smtClean="0"/>
              <a:t>19/04/2018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CDA3F-1580-4AD3-938B-6F3F2D3CC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C761A3-8979-49B3-BAE3-7B70392DFD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655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iritualgiftstest.com/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7001C63-A430-4283-9D53-2F8D3768BB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F7AB5A6-95A4-4368-B084-27A137A8101A}"/>
              </a:ext>
            </a:extLst>
          </p:cNvPr>
          <p:cNvSpPr txBox="1"/>
          <p:nvPr/>
        </p:nvSpPr>
        <p:spPr>
          <a:xfrm>
            <a:off x="5407562" y="1858775"/>
            <a:ext cx="613905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7200" dirty="0">
                <a:solidFill>
                  <a:srgbClr val="0E76BC"/>
                </a:solidFill>
                <a:latin typeface="Kikelet Brush" panose="02000000000000000000" pitchFamily="2" charset="0"/>
              </a:rPr>
              <a:t>Session #7</a:t>
            </a:r>
          </a:p>
          <a:p>
            <a:pPr algn="r"/>
            <a:r>
              <a:rPr lang="en-AU" sz="4400" dirty="0">
                <a:latin typeface="Acumin Pro" panose="020B0504020202020204" pitchFamily="34" charset="0"/>
              </a:rPr>
              <a:t>The How-To Of</a:t>
            </a:r>
          </a:p>
          <a:p>
            <a:pPr algn="r"/>
            <a:r>
              <a:rPr lang="en-AU" sz="4400" dirty="0">
                <a:latin typeface="Acumin Pro" panose="020B0504020202020204" pitchFamily="34" charset="0"/>
              </a:rPr>
              <a:t>Disciple Making (Part 2)</a:t>
            </a:r>
          </a:p>
        </p:txBody>
      </p:sp>
    </p:spTree>
    <p:extLst>
      <p:ext uri="{BB962C8B-B14F-4D97-AF65-F5344CB8AC3E}">
        <p14:creationId xmlns:p14="http://schemas.microsoft.com/office/powerpoint/2010/main" val="34491526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9366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EA08BB1-54E3-4061-BC04-77FC69EE13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0061" y="378542"/>
            <a:ext cx="5451232" cy="49407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17A100E-030B-4383-85DC-09ED74318101}"/>
              </a:ext>
            </a:extLst>
          </p:cNvPr>
          <p:cNvSpPr txBox="1"/>
          <p:nvPr/>
        </p:nvSpPr>
        <p:spPr>
          <a:xfrm>
            <a:off x="420706" y="1722731"/>
            <a:ext cx="54688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b="1" i="1" dirty="0">
                <a:latin typeface="Acumin Pro" panose="020B0504020202020204" pitchFamily="34" charset="0"/>
              </a:rPr>
              <a:t>Free Teaching Videos</a:t>
            </a:r>
          </a:p>
          <a:p>
            <a:r>
              <a:rPr lang="en-AU" sz="3600" b="1" i="1" dirty="0">
                <a:latin typeface="Acumin Pro" panose="020B0504020202020204" pitchFamily="34" charset="0"/>
              </a:rPr>
              <a:t>&amp; Bible Study Questions</a:t>
            </a:r>
          </a:p>
          <a:p>
            <a:endParaRPr lang="en-AU" sz="3600" dirty="0">
              <a:latin typeface="Acumin Pro" panose="020B0504020202020204" pitchFamily="34" charset="0"/>
            </a:endParaRPr>
          </a:p>
          <a:p>
            <a:r>
              <a:rPr lang="en-AU" sz="3600" dirty="0">
                <a:solidFill>
                  <a:srgbClr val="00B0F0"/>
                </a:solidFill>
                <a:latin typeface="Acumin Pro" panose="020B0504020202020204" pitchFamily="34" charset="0"/>
              </a:rPr>
              <a:t>www.reading121.org</a:t>
            </a:r>
          </a:p>
        </p:txBody>
      </p:sp>
    </p:spTree>
    <p:extLst>
      <p:ext uri="{BB962C8B-B14F-4D97-AF65-F5344CB8AC3E}">
        <p14:creationId xmlns:p14="http://schemas.microsoft.com/office/powerpoint/2010/main" val="37353024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3509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E1AE777-0C27-4963-8D5F-B02D6650CAEE}"/>
              </a:ext>
            </a:extLst>
          </p:cNvPr>
          <p:cNvSpPr/>
          <p:nvPr/>
        </p:nvSpPr>
        <p:spPr>
          <a:xfrm>
            <a:off x="3445164" y="633425"/>
            <a:ext cx="8343713" cy="433203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2075"/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Title		: Uncovering The Life of Jesus</a:t>
            </a:r>
          </a:p>
          <a:p>
            <a:pPr marL="92075">
              <a:spcBef>
                <a:spcPts val="1800"/>
              </a:spcBef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Author	: Rebecca Manley </a:t>
            </a:r>
            <a:r>
              <a:rPr lang="en-AU" sz="3200" dirty="0" err="1">
                <a:solidFill>
                  <a:schemeClr val="tx1"/>
                </a:solidFill>
                <a:latin typeface="Acumin Pro" panose="020B0504020202020204" pitchFamily="34" charset="0"/>
              </a:rPr>
              <a:t>Pippert</a:t>
            </a:r>
            <a:endParaRPr lang="en-AU" sz="3200" dirty="0">
              <a:solidFill>
                <a:schemeClr val="tx1"/>
              </a:solidFill>
              <a:latin typeface="Acumin Pro" panose="020B0504020202020204" pitchFamily="34" charset="0"/>
            </a:endParaRPr>
          </a:p>
          <a:p>
            <a:pPr marL="92075">
              <a:spcBef>
                <a:spcPts val="1800"/>
              </a:spcBef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Publisher	: The Good Book Company</a:t>
            </a:r>
          </a:p>
          <a:p>
            <a:pPr marL="92075">
              <a:spcBef>
                <a:spcPts val="1800"/>
              </a:spcBef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Pages 	: 64 Pages</a:t>
            </a:r>
          </a:p>
          <a:p>
            <a:pPr marL="92075">
              <a:spcBef>
                <a:spcPts val="1800"/>
              </a:spcBef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ISBN	: 9781910307632</a:t>
            </a:r>
          </a:p>
        </p:txBody>
      </p:sp>
      <p:pic>
        <p:nvPicPr>
          <p:cNvPr id="2050" name="Picture 2" descr="https://d127ajgn94tkcq.cloudfront.net/media/product_images/uncoverlife_mediumborder.bisobnuirsy7ixkvbystpuhxpketeawm.jpg">
            <a:extLst>
              <a:ext uri="{FF2B5EF4-FFF2-40B4-BE49-F238E27FC236}">
                <a16:creationId xmlns:a16="http://schemas.microsoft.com/office/drawing/2014/main" id="{1A54CE32-0075-4F33-9D1E-17DA86C5DE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1" t="1428" r="18600" b="1837"/>
          <a:stretch>
            <a:fillRect/>
          </a:stretch>
        </p:blipFill>
        <p:spPr bwMode="auto">
          <a:xfrm>
            <a:off x="272030" y="648883"/>
            <a:ext cx="2891272" cy="4316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49353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67971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E1AE777-0C27-4963-8D5F-B02D6650CAEE}"/>
              </a:ext>
            </a:extLst>
          </p:cNvPr>
          <p:cNvSpPr/>
          <p:nvPr/>
        </p:nvSpPr>
        <p:spPr>
          <a:xfrm>
            <a:off x="3445164" y="633425"/>
            <a:ext cx="8343713" cy="433203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2075"/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Title		</a:t>
            </a:r>
            <a:r>
              <a:rPr lang="en-AU" sz="3200">
                <a:solidFill>
                  <a:schemeClr val="tx1"/>
                </a:solidFill>
                <a:latin typeface="Acumin Pro" panose="020B0504020202020204" pitchFamily="34" charset="0"/>
              </a:rPr>
              <a:t>: Discovering </a:t>
            </a: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The Real Jesus</a:t>
            </a:r>
          </a:p>
          <a:p>
            <a:pPr marL="92075">
              <a:spcBef>
                <a:spcPts val="1800"/>
              </a:spcBef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Author	: Rebecca Manley </a:t>
            </a:r>
            <a:r>
              <a:rPr lang="en-AU" sz="3200" dirty="0" err="1">
                <a:solidFill>
                  <a:schemeClr val="tx1"/>
                </a:solidFill>
                <a:latin typeface="Acumin Pro" panose="020B0504020202020204" pitchFamily="34" charset="0"/>
              </a:rPr>
              <a:t>Pippert</a:t>
            </a:r>
            <a:endParaRPr lang="en-AU" sz="3200" dirty="0">
              <a:solidFill>
                <a:schemeClr val="tx1"/>
              </a:solidFill>
              <a:latin typeface="Acumin Pro" panose="020B0504020202020204" pitchFamily="34" charset="0"/>
            </a:endParaRPr>
          </a:p>
          <a:p>
            <a:pPr marL="92075">
              <a:spcBef>
                <a:spcPts val="1800"/>
              </a:spcBef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Publisher	: The Good Book Company</a:t>
            </a:r>
          </a:p>
          <a:p>
            <a:pPr marL="92075">
              <a:spcBef>
                <a:spcPts val="1800"/>
              </a:spcBef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Pages 	: 80 Pages</a:t>
            </a:r>
          </a:p>
          <a:p>
            <a:pPr marL="92075">
              <a:spcBef>
                <a:spcPts val="1800"/>
              </a:spcBef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ISBN	: 9781784980757</a:t>
            </a:r>
          </a:p>
        </p:txBody>
      </p:sp>
      <p:pic>
        <p:nvPicPr>
          <p:cNvPr id="3074" name="Picture 2" descr="https://d127ajgn94tkcq.cloudfront.net/media/product_images/dtrj_mediumborder.kb36boqvxcrzb7sym3tk66jcha6upsaq.jpg">
            <a:extLst>
              <a:ext uri="{FF2B5EF4-FFF2-40B4-BE49-F238E27FC236}">
                <a16:creationId xmlns:a16="http://schemas.microsoft.com/office/drawing/2014/main" id="{99E4AFD4-BAF8-4F74-A9E0-2643B3FB15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1" t="1428" r="18401" b="1633"/>
          <a:stretch>
            <a:fillRect/>
          </a:stretch>
        </p:blipFill>
        <p:spPr bwMode="auto">
          <a:xfrm>
            <a:off x="279177" y="641710"/>
            <a:ext cx="2876978" cy="4315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32717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38852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DDD558C-460C-4910-BBEE-CE2E4B7290E2}"/>
              </a:ext>
            </a:extLst>
          </p:cNvPr>
          <p:cNvSpPr txBox="1"/>
          <p:nvPr/>
        </p:nvSpPr>
        <p:spPr>
          <a:xfrm>
            <a:off x="1699478" y="517237"/>
            <a:ext cx="87930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3600" b="1" dirty="0">
                <a:solidFill>
                  <a:srgbClr val="0070C0"/>
                </a:solidFill>
                <a:latin typeface="Acumin Pro" panose="020B0504020202020204" pitchFamily="34" charset="0"/>
              </a:rPr>
              <a:t>SWEDISH METHOD OF BIBLE READING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24BCEF-829D-49F1-B7E6-8D93597454C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58" r="33842"/>
          <a:stretch/>
        </p:blipFill>
        <p:spPr>
          <a:xfrm>
            <a:off x="757084" y="1375304"/>
            <a:ext cx="1085758" cy="108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7FEB739-7326-4EDA-944B-BE2360272F4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39" r="34133"/>
          <a:stretch/>
        </p:blipFill>
        <p:spPr>
          <a:xfrm>
            <a:off x="757084" y="2592432"/>
            <a:ext cx="1056934" cy="108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1633925-CEE7-460C-8232-7EE7398346C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35" r="34133"/>
          <a:stretch/>
        </p:blipFill>
        <p:spPr>
          <a:xfrm>
            <a:off x="757084" y="3809560"/>
            <a:ext cx="1053731" cy="1080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BA7DD3A-70A5-43EB-9C8A-EF3039BFD3DF}"/>
              </a:ext>
            </a:extLst>
          </p:cNvPr>
          <p:cNvSpPr txBox="1"/>
          <p:nvPr/>
        </p:nvSpPr>
        <p:spPr>
          <a:xfrm>
            <a:off x="2253672" y="1459350"/>
            <a:ext cx="9384146" cy="3362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srgbClr val="FFC000"/>
                </a:solidFill>
                <a:latin typeface="Acumin Pro" panose="020B0504020202020204" pitchFamily="34" charset="0"/>
              </a:rPr>
              <a:t>Lightbulb</a:t>
            </a:r>
          </a:p>
          <a:p>
            <a:r>
              <a:rPr lang="en-AU" sz="3200" dirty="0">
                <a:latin typeface="Acumin Pro" panose="020B0504020202020204" pitchFamily="34" charset="0"/>
              </a:rPr>
              <a:t>Something that stands out or gets your attention.</a:t>
            </a:r>
          </a:p>
          <a:p>
            <a:endParaRPr lang="en-AU" sz="1050" dirty="0">
              <a:latin typeface="Acumin Pro" panose="020B0504020202020204" pitchFamily="34" charset="0"/>
            </a:endParaRPr>
          </a:p>
          <a:p>
            <a:r>
              <a:rPr lang="en-AU" sz="3200" b="1" dirty="0">
                <a:solidFill>
                  <a:srgbClr val="FFC000"/>
                </a:solidFill>
                <a:latin typeface="Acumin Pro" panose="020B0504020202020204" pitchFamily="34" charset="0"/>
              </a:rPr>
              <a:t>Question Mark</a:t>
            </a:r>
          </a:p>
          <a:p>
            <a:r>
              <a:rPr lang="en-AU" sz="3200" dirty="0">
                <a:latin typeface="Acumin Pro" panose="020B0504020202020204" pitchFamily="34" charset="0"/>
              </a:rPr>
              <a:t>Something you have a question about.</a:t>
            </a:r>
          </a:p>
          <a:p>
            <a:endParaRPr lang="en-AU" sz="1000" dirty="0">
              <a:latin typeface="Acumin Pro" panose="020B0504020202020204" pitchFamily="34" charset="0"/>
            </a:endParaRPr>
          </a:p>
          <a:p>
            <a:r>
              <a:rPr lang="en-AU" sz="3200" b="1" dirty="0">
                <a:solidFill>
                  <a:srgbClr val="FFC000"/>
                </a:solidFill>
                <a:latin typeface="Acumin Pro" panose="020B0504020202020204" pitchFamily="34" charset="0"/>
              </a:rPr>
              <a:t>Arrow</a:t>
            </a:r>
          </a:p>
          <a:p>
            <a:r>
              <a:rPr lang="en-AU" sz="3200" dirty="0">
                <a:latin typeface="Acumin Pro" panose="020B0504020202020204" pitchFamily="34" charset="0"/>
              </a:rPr>
              <a:t>Something you need to do / apply from the text.</a:t>
            </a:r>
          </a:p>
        </p:txBody>
      </p:sp>
    </p:spTree>
    <p:extLst>
      <p:ext uri="{BB962C8B-B14F-4D97-AF65-F5344CB8AC3E}">
        <p14:creationId xmlns:p14="http://schemas.microsoft.com/office/powerpoint/2010/main" val="16569915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09239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DDD558C-460C-4910-BBEE-CE2E4B7290E2}"/>
              </a:ext>
            </a:extLst>
          </p:cNvPr>
          <p:cNvSpPr txBox="1"/>
          <p:nvPr/>
        </p:nvSpPr>
        <p:spPr>
          <a:xfrm>
            <a:off x="2053741" y="517237"/>
            <a:ext cx="80845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3600" b="1" dirty="0">
                <a:solidFill>
                  <a:srgbClr val="0070C0"/>
                </a:solidFill>
                <a:latin typeface="Acumin Pro" panose="020B0504020202020204" pitchFamily="34" charset="0"/>
              </a:rPr>
              <a:t>COMA METHOD OF BIBLE READING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A7DD3A-70A5-43EB-9C8A-EF3039BFD3DF}"/>
              </a:ext>
            </a:extLst>
          </p:cNvPr>
          <p:cNvSpPr txBox="1"/>
          <p:nvPr/>
        </p:nvSpPr>
        <p:spPr>
          <a:xfrm>
            <a:off x="4179454" y="1348510"/>
            <a:ext cx="383309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b="1" dirty="0">
                <a:solidFill>
                  <a:srgbClr val="FFC000"/>
                </a:solidFill>
                <a:latin typeface="Acumin Pro" panose="020B0504020202020204" pitchFamily="34" charset="0"/>
              </a:rPr>
              <a:t>C</a:t>
            </a:r>
            <a:r>
              <a:rPr lang="en-AU" sz="3600" b="1" dirty="0">
                <a:latin typeface="Acumin Pro" panose="020B0504020202020204" pitchFamily="34" charset="0"/>
              </a:rPr>
              <a:t>	Context</a:t>
            </a:r>
          </a:p>
          <a:p>
            <a:pPr>
              <a:spcBef>
                <a:spcPts val="3600"/>
              </a:spcBef>
            </a:pPr>
            <a:r>
              <a:rPr lang="en-AU" sz="3600" b="1" dirty="0">
                <a:solidFill>
                  <a:srgbClr val="FFC000"/>
                </a:solidFill>
                <a:latin typeface="Acumin Pro" panose="020B0504020202020204" pitchFamily="34" charset="0"/>
              </a:rPr>
              <a:t>O</a:t>
            </a:r>
            <a:r>
              <a:rPr lang="en-AU" sz="3600" b="1" dirty="0">
                <a:latin typeface="Acumin Pro" panose="020B0504020202020204" pitchFamily="34" charset="0"/>
              </a:rPr>
              <a:t>	Observation</a:t>
            </a:r>
          </a:p>
          <a:p>
            <a:pPr>
              <a:spcBef>
                <a:spcPts val="3600"/>
              </a:spcBef>
            </a:pPr>
            <a:r>
              <a:rPr lang="en-AU" sz="3600" b="1" dirty="0">
                <a:solidFill>
                  <a:srgbClr val="FFC000"/>
                </a:solidFill>
                <a:latin typeface="Acumin Pro" panose="020B0504020202020204" pitchFamily="34" charset="0"/>
              </a:rPr>
              <a:t>M</a:t>
            </a:r>
            <a:r>
              <a:rPr lang="en-AU" sz="3600" b="1" dirty="0">
                <a:latin typeface="Acumin Pro" panose="020B0504020202020204" pitchFamily="34" charset="0"/>
              </a:rPr>
              <a:t>	Meaning</a:t>
            </a:r>
          </a:p>
          <a:p>
            <a:pPr>
              <a:spcBef>
                <a:spcPts val="3600"/>
              </a:spcBef>
            </a:pPr>
            <a:r>
              <a:rPr lang="en-AU" sz="3600" b="1" dirty="0">
                <a:solidFill>
                  <a:srgbClr val="FFC000"/>
                </a:solidFill>
                <a:latin typeface="Acumin Pro" panose="020B0504020202020204" pitchFamily="34" charset="0"/>
              </a:rPr>
              <a:t>A</a:t>
            </a:r>
            <a:r>
              <a:rPr lang="en-AU" sz="3600" b="1" dirty="0">
                <a:latin typeface="Acumin Pro" panose="020B0504020202020204" pitchFamily="34" charset="0"/>
              </a:rPr>
              <a:t>	Application</a:t>
            </a:r>
            <a:endParaRPr lang="en-AU" sz="3600" dirty="0"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309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43501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15569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EA08BB1-54E3-4061-BC04-77FC69EE13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0061" y="378542"/>
            <a:ext cx="5451232" cy="49407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17A100E-030B-4383-85DC-09ED74318101}"/>
              </a:ext>
            </a:extLst>
          </p:cNvPr>
          <p:cNvSpPr txBox="1"/>
          <p:nvPr/>
        </p:nvSpPr>
        <p:spPr>
          <a:xfrm>
            <a:off x="420707" y="1171514"/>
            <a:ext cx="5675294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b="1" i="1" dirty="0">
                <a:latin typeface="Acumin Pro" panose="020B0504020202020204" pitchFamily="34" charset="0"/>
              </a:rPr>
              <a:t>Free Teaching Videos</a:t>
            </a:r>
          </a:p>
          <a:p>
            <a:r>
              <a:rPr lang="en-AU" sz="3600" b="1" i="1" dirty="0">
                <a:latin typeface="Acumin Pro" panose="020B0504020202020204" pitchFamily="34" charset="0"/>
              </a:rPr>
              <a:t>&amp; Bible Study Questions</a:t>
            </a:r>
          </a:p>
          <a:p>
            <a:endParaRPr lang="en-AU" sz="3600" b="1" i="1" dirty="0">
              <a:latin typeface="Acumin Pro" panose="020B0504020202020204" pitchFamily="34" charset="0"/>
            </a:endParaRPr>
          </a:p>
          <a:p>
            <a:r>
              <a:rPr lang="en-AU" sz="3200" dirty="0">
                <a:solidFill>
                  <a:srgbClr val="FFC000"/>
                </a:solidFill>
                <a:latin typeface="Acumin Pro" panose="020B0504020202020204" pitchFamily="34" charset="0"/>
              </a:rPr>
              <a:t>Includes 8 Part Study on Mark</a:t>
            </a:r>
          </a:p>
          <a:p>
            <a:endParaRPr lang="en-AU" sz="3600" dirty="0">
              <a:latin typeface="Acumin Pro" panose="020B0504020202020204" pitchFamily="34" charset="0"/>
            </a:endParaRPr>
          </a:p>
          <a:p>
            <a:r>
              <a:rPr lang="en-AU" sz="3600" dirty="0">
                <a:solidFill>
                  <a:srgbClr val="00B0F0"/>
                </a:solidFill>
                <a:latin typeface="Acumin Pro" panose="020B0504020202020204" pitchFamily="34" charset="0"/>
              </a:rPr>
              <a:t>www.reading121.org</a:t>
            </a:r>
          </a:p>
        </p:txBody>
      </p:sp>
    </p:spTree>
    <p:extLst>
      <p:ext uri="{BB962C8B-B14F-4D97-AF65-F5344CB8AC3E}">
        <p14:creationId xmlns:p14="http://schemas.microsoft.com/office/powerpoint/2010/main" val="25267444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16256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286328" y="1500325"/>
            <a:ext cx="11674764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ts val="2400"/>
              </a:spcBef>
              <a:buFont typeface="+mj-lt"/>
              <a:buAutoNum type="arabicPeriod"/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 Have you ever read the Bible with someone else?</a:t>
            </a:r>
            <a:b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</a:br>
            <a:b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</a:b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Did you use any of these methods? How were they helpful?</a:t>
            </a:r>
            <a:b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</a:br>
            <a:b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</a:b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If you’ve used other good resources, tell the group about it.</a:t>
            </a:r>
          </a:p>
        </p:txBody>
      </p:sp>
    </p:spTree>
    <p:extLst>
      <p:ext uri="{BB962C8B-B14F-4D97-AF65-F5344CB8AC3E}">
        <p14:creationId xmlns:p14="http://schemas.microsoft.com/office/powerpoint/2010/main" val="4255726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90803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E1AE777-0C27-4963-8D5F-B02D6650CAEE}"/>
              </a:ext>
            </a:extLst>
          </p:cNvPr>
          <p:cNvSpPr/>
          <p:nvPr/>
        </p:nvSpPr>
        <p:spPr>
          <a:xfrm>
            <a:off x="3445164" y="633425"/>
            <a:ext cx="8343713" cy="433203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2075"/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Title		: Just For Starters (Also Chinese)</a:t>
            </a:r>
          </a:p>
          <a:p>
            <a:pPr marL="92075">
              <a:spcBef>
                <a:spcPts val="1800"/>
              </a:spcBef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Author	: Phillip Jensen &amp; Tony Payne</a:t>
            </a:r>
          </a:p>
          <a:p>
            <a:pPr marL="92075">
              <a:spcBef>
                <a:spcPts val="1800"/>
              </a:spcBef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Publisher: Matthias Media</a:t>
            </a:r>
          </a:p>
          <a:p>
            <a:pPr marL="92075">
              <a:spcBef>
                <a:spcPts val="1800"/>
              </a:spcBef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Pages 	: 32 pages</a:t>
            </a:r>
          </a:p>
          <a:p>
            <a:pPr marL="92075">
              <a:spcBef>
                <a:spcPts val="1800"/>
              </a:spcBef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ISBN	: 978-1-875245-50-5</a:t>
            </a:r>
          </a:p>
        </p:txBody>
      </p:sp>
      <p:pic>
        <p:nvPicPr>
          <p:cNvPr id="4098" name="Picture 2" descr="http://www.matthiasmedia.com.au/media/catalog/product/cache/1/image/9df78eab33525d08d6e5fb8d27136e95/j/f/jfsr_5.jpg">
            <a:extLst>
              <a:ext uri="{FF2B5EF4-FFF2-40B4-BE49-F238E27FC236}">
                <a16:creationId xmlns:a16="http://schemas.microsoft.com/office/drawing/2014/main" id="{50A45315-E645-49E1-BA60-CED50D1DDA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55" y="633425"/>
            <a:ext cx="3073622" cy="4349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44034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E1AE777-0C27-4963-8D5F-B02D6650CAEE}"/>
              </a:ext>
            </a:extLst>
          </p:cNvPr>
          <p:cNvSpPr/>
          <p:nvPr/>
        </p:nvSpPr>
        <p:spPr>
          <a:xfrm>
            <a:off x="3445164" y="633425"/>
            <a:ext cx="8343713" cy="433203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2075"/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Title		: Preparing Just For Starters</a:t>
            </a:r>
          </a:p>
          <a:p>
            <a:pPr marL="92075">
              <a:spcBef>
                <a:spcPts val="1800"/>
              </a:spcBef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Author	: Tony Payne</a:t>
            </a:r>
          </a:p>
          <a:p>
            <a:pPr marL="92075">
              <a:spcBef>
                <a:spcPts val="1800"/>
              </a:spcBef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Publisher: Matthias Media</a:t>
            </a:r>
          </a:p>
          <a:p>
            <a:pPr marL="92075">
              <a:spcBef>
                <a:spcPts val="1800"/>
              </a:spcBef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Pages 	: Book + Audio CD’s</a:t>
            </a:r>
          </a:p>
          <a:p>
            <a:pPr marL="92075">
              <a:spcBef>
                <a:spcPts val="1800"/>
              </a:spcBef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ISBN	: 978-1-876326-91-3</a:t>
            </a:r>
          </a:p>
        </p:txBody>
      </p:sp>
      <p:pic>
        <p:nvPicPr>
          <p:cNvPr id="5122" name="image" descr="Preparing Just for Starters">
            <a:extLst>
              <a:ext uri="{FF2B5EF4-FFF2-40B4-BE49-F238E27FC236}">
                <a16:creationId xmlns:a16="http://schemas.microsoft.com/office/drawing/2014/main" id="{B865920A-FE6D-4525-9B29-6CB1CCAFED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53" y="639733"/>
            <a:ext cx="3014628" cy="4319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44235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10702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E1AE777-0C27-4963-8D5F-B02D6650CAEE}"/>
              </a:ext>
            </a:extLst>
          </p:cNvPr>
          <p:cNvSpPr/>
          <p:nvPr/>
        </p:nvSpPr>
        <p:spPr>
          <a:xfrm>
            <a:off x="3445164" y="633425"/>
            <a:ext cx="8343713" cy="433203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2075"/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Title		: Christian Living For Starters</a:t>
            </a:r>
          </a:p>
          <a:p>
            <a:pPr marL="92075"/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		  Also available in Chinese</a:t>
            </a:r>
          </a:p>
          <a:p>
            <a:pPr marL="92075">
              <a:spcBef>
                <a:spcPts val="1800"/>
              </a:spcBef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Author	: Gordon Cheng</a:t>
            </a:r>
          </a:p>
          <a:p>
            <a:pPr marL="92075">
              <a:spcBef>
                <a:spcPts val="1800"/>
              </a:spcBef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Publisher: Matthias Media</a:t>
            </a:r>
          </a:p>
          <a:p>
            <a:pPr marL="92075">
              <a:spcBef>
                <a:spcPts val="1800"/>
              </a:spcBef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Pages 	: 32 Pages</a:t>
            </a:r>
          </a:p>
          <a:p>
            <a:pPr marL="92075">
              <a:spcBef>
                <a:spcPts val="1800"/>
              </a:spcBef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ISBN	: 978-1-921068-92-8</a:t>
            </a:r>
          </a:p>
        </p:txBody>
      </p:sp>
      <p:pic>
        <p:nvPicPr>
          <p:cNvPr id="6146" name="image" descr="Christian Living for Starters">
            <a:extLst>
              <a:ext uri="{FF2B5EF4-FFF2-40B4-BE49-F238E27FC236}">
                <a16:creationId xmlns:a16="http://schemas.microsoft.com/office/drawing/2014/main" id="{FD0081B6-289B-49A9-8084-BADE1F2B9B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88" y="638833"/>
            <a:ext cx="3053958" cy="432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79433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439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29E7138-506C-432D-BF0C-A6856222984A}"/>
              </a:ext>
            </a:extLst>
          </p:cNvPr>
          <p:cNvSpPr/>
          <p:nvPr/>
        </p:nvSpPr>
        <p:spPr>
          <a:xfrm>
            <a:off x="461818" y="1163568"/>
            <a:ext cx="11369790" cy="401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lvl="0" indent="-742950" algn="ctr">
              <a:buFont typeface="+mj-lt"/>
              <a:buAutoNum type="arabicPeriod"/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Identifying Your Mission Field – Either existing or new</a:t>
            </a:r>
          </a:p>
          <a:p>
            <a:pPr marL="742950" lvl="0" indent="-742950" algn="ctr">
              <a:spcBef>
                <a:spcPts val="2400"/>
              </a:spcBef>
              <a:buFont typeface="+mj-lt"/>
              <a:buAutoNum type="arabicPeriod"/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Engaging With People – Making connections</a:t>
            </a:r>
          </a:p>
          <a:p>
            <a:pPr marL="742950" lvl="0" indent="-742950" algn="ctr">
              <a:spcBef>
                <a:spcPts val="2400"/>
              </a:spcBef>
              <a:buFont typeface="+mj-lt"/>
              <a:buAutoNum type="arabicPeriod"/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Building Relationships</a:t>
            </a:r>
          </a:p>
          <a:p>
            <a:pPr marL="742950" lvl="0" indent="-742950" algn="ctr">
              <a:spcBef>
                <a:spcPts val="2400"/>
              </a:spcBef>
              <a:buFont typeface="+mj-lt"/>
              <a:buAutoNum type="arabicPeriod"/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Bringing Jesus + Gospel into those relationships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DD558C-460C-4910-BBEE-CE2E4B7290E2}"/>
              </a:ext>
            </a:extLst>
          </p:cNvPr>
          <p:cNvSpPr txBox="1"/>
          <p:nvPr/>
        </p:nvSpPr>
        <p:spPr>
          <a:xfrm>
            <a:off x="3625929" y="517237"/>
            <a:ext cx="4940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3600" b="1" dirty="0">
                <a:solidFill>
                  <a:srgbClr val="0070C0"/>
                </a:solidFill>
                <a:latin typeface="Acumin Pro" panose="020B0504020202020204" pitchFamily="34" charset="0"/>
              </a:rPr>
              <a:t>OVERVIEW OF PART 1</a:t>
            </a:r>
          </a:p>
        </p:txBody>
      </p:sp>
    </p:spTree>
    <p:extLst>
      <p:ext uri="{BB962C8B-B14F-4D97-AF65-F5344CB8AC3E}">
        <p14:creationId xmlns:p14="http://schemas.microsoft.com/office/powerpoint/2010/main" val="27681735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DDD558C-460C-4910-BBEE-CE2E4B7290E2}"/>
              </a:ext>
            </a:extLst>
          </p:cNvPr>
          <p:cNvSpPr txBox="1"/>
          <p:nvPr/>
        </p:nvSpPr>
        <p:spPr>
          <a:xfrm>
            <a:off x="2626556" y="517237"/>
            <a:ext cx="6938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3600" b="1" dirty="0">
                <a:solidFill>
                  <a:srgbClr val="0070C0"/>
                </a:solidFill>
                <a:latin typeface="Acumin Pro" panose="020B0504020202020204" pitchFamily="34" charset="0"/>
              </a:rPr>
              <a:t>BOOKS FOR NEW CHRISTIANS</a:t>
            </a:r>
          </a:p>
        </p:txBody>
      </p:sp>
      <p:pic>
        <p:nvPicPr>
          <p:cNvPr id="7170" name="Picture 2" descr="Basic Christianity">
            <a:extLst>
              <a:ext uri="{FF2B5EF4-FFF2-40B4-BE49-F238E27FC236}">
                <a16:creationId xmlns:a16="http://schemas.microsoft.com/office/drawing/2014/main" id="{FABDB9B0-BE4B-47C9-B2FB-EE9460E34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56" y="1253460"/>
            <a:ext cx="360000" cy="5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A Fresh Start">
            <a:extLst>
              <a:ext uri="{FF2B5EF4-FFF2-40B4-BE49-F238E27FC236}">
                <a16:creationId xmlns:a16="http://schemas.microsoft.com/office/drawing/2014/main" id="{8A571A3F-A7FE-4931-9253-E2537A2712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63" y="2032932"/>
            <a:ext cx="360000" cy="54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image" descr="Right Side Up: life as God meant it to be">
            <a:extLst>
              <a:ext uri="{FF2B5EF4-FFF2-40B4-BE49-F238E27FC236}">
                <a16:creationId xmlns:a16="http://schemas.microsoft.com/office/drawing/2014/main" id="{43C70B31-C254-4358-9034-F17D67A6F0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77" y="2816554"/>
            <a:ext cx="360000" cy="55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Christian Foundations: A Discipleship Guide For New Christians">
            <a:extLst>
              <a:ext uri="{FF2B5EF4-FFF2-40B4-BE49-F238E27FC236}">
                <a16:creationId xmlns:a16="http://schemas.microsoft.com/office/drawing/2014/main" id="{3FBD40C6-46EF-4C50-8BE1-C58787A2B6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83" y="3608488"/>
            <a:ext cx="360000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 descr="The Walk">
            <a:extLst>
              <a:ext uri="{FF2B5EF4-FFF2-40B4-BE49-F238E27FC236}">
                <a16:creationId xmlns:a16="http://schemas.microsoft.com/office/drawing/2014/main" id="{867C4EE1-234C-4383-8DD9-C6263EDD94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70" y="4383423"/>
            <a:ext cx="360000" cy="567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6671523-36D2-4914-9A2C-DAD08823AB6C}"/>
              </a:ext>
            </a:extLst>
          </p:cNvPr>
          <p:cNvSpPr txBox="1"/>
          <p:nvPr/>
        </p:nvSpPr>
        <p:spPr>
          <a:xfrm>
            <a:off x="1136073" y="1191493"/>
            <a:ext cx="9478942" cy="3847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600" dirty="0">
                <a:latin typeface="Acumin Pro" panose="020B0504020202020204" pitchFamily="34" charset="0"/>
              </a:rPr>
              <a:t>John Stott – Basic Christianity – Book &amp; Audio</a:t>
            </a:r>
          </a:p>
          <a:p>
            <a:endParaRPr lang="en-AU" sz="1600" dirty="0">
              <a:latin typeface="Acumin Pro" panose="020B0504020202020204" pitchFamily="34" charset="0"/>
            </a:endParaRPr>
          </a:p>
          <a:p>
            <a:r>
              <a:rPr lang="en-AU" sz="3600" dirty="0">
                <a:latin typeface="Acumin Pro" panose="020B0504020202020204" pitchFamily="34" charset="0"/>
              </a:rPr>
              <a:t>John Chapman – A Fresh Start</a:t>
            </a:r>
          </a:p>
          <a:p>
            <a:endParaRPr lang="en-AU" sz="1600" dirty="0">
              <a:latin typeface="Acumin Pro" panose="020B0504020202020204" pitchFamily="34" charset="0"/>
            </a:endParaRPr>
          </a:p>
          <a:p>
            <a:r>
              <a:rPr lang="en-AU" sz="3600" dirty="0">
                <a:latin typeface="Acumin Pro" panose="020B0504020202020204" pitchFamily="34" charset="0"/>
              </a:rPr>
              <a:t>Paul </a:t>
            </a:r>
            <a:r>
              <a:rPr lang="en-AU" sz="3600" dirty="0" err="1">
                <a:latin typeface="Acumin Pro" panose="020B0504020202020204" pitchFamily="34" charset="0"/>
              </a:rPr>
              <a:t>Grimmond</a:t>
            </a:r>
            <a:r>
              <a:rPr lang="en-AU" sz="3600" dirty="0">
                <a:latin typeface="Acumin Pro" panose="020B0504020202020204" pitchFamily="34" charset="0"/>
              </a:rPr>
              <a:t> – Right Side Up</a:t>
            </a:r>
          </a:p>
          <a:p>
            <a:endParaRPr lang="en-AU" sz="1600" dirty="0">
              <a:latin typeface="Acumin Pro" panose="020B0504020202020204" pitchFamily="34" charset="0"/>
            </a:endParaRPr>
          </a:p>
          <a:p>
            <a:r>
              <a:rPr lang="en-AU" sz="3600" dirty="0">
                <a:latin typeface="Acumin Pro" panose="020B0504020202020204" pitchFamily="34" charset="0"/>
              </a:rPr>
              <a:t>Michael Green - Christian Foundations</a:t>
            </a:r>
          </a:p>
          <a:p>
            <a:endParaRPr lang="en-AU" sz="1600" dirty="0">
              <a:latin typeface="Acumin Pro" panose="020B0504020202020204" pitchFamily="34" charset="0"/>
            </a:endParaRPr>
          </a:p>
          <a:p>
            <a:r>
              <a:rPr lang="en-AU" sz="3600" dirty="0">
                <a:latin typeface="Acumin Pro" panose="020B0504020202020204" pitchFamily="34" charset="0"/>
              </a:rPr>
              <a:t>Stephen Smallman – The Walk</a:t>
            </a:r>
          </a:p>
        </p:txBody>
      </p:sp>
    </p:spTree>
    <p:extLst>
      <p:ext uri="{BB962C8B-B14F-4D97-AF65-F5344CB8AC3E}">
        <p14:creationId xmlns:p14="http://schemas.microsoft.com/office/powerpoint/2010/main" val="1674047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70371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286328" y="1500325"/>
            <a:ext cx="11674764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Font typeface="+mj-lt"/>
              <a:buAutoNum type="arabicPeriod" startAt="2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Have you used any resources like these for new Christians? In what ways did you find them helpful?</a:t>
            </a:r>
            <a:b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</a:br>
            <a:b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</a:b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If you have found a particular resource useful that we haven’t mentioned, tell the group about it.</a:t>
            </a:r>
          </a:p>
        </p:txBody>
      </p:sp>
    </p:spTree>
    <p:extLst>
      <p:ext uri="{BB962C8B-B14F-4D97-AF65-F5344CB8AC3E}">
        <p14:creationId xmlns:p14="http://schemas.microsoft.com/office/powerpoint/2010/main" val="23301083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46506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286328" y="1500325"/>
            <a:ext cx="11674764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3. How do you think you’ve been gifted to build up the church?</a:t>
            </a:r>
            <a:b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</a:br>
            <a:b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</a:b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If you don’t know your gifts (or even if you think you do), there is a free 105 question test at </a:t>
            </a:r>
            <a:r>
              <a:rPr lang="en-AU" sz="3200" u="sng" dirty="0">
                <a:solidFill>
                  <a:schemeClr val="tx1"/>
                </a:solidFill>
                <a:latin typeface="Acumin Pro" panose="020B0504020202020204" pitchFamily="34" charset="0"/>
                <a:hlinkClick r:id="rId3"/>
              </a:rPr>
              <a:t>www.spiritualgiftstest.com</a:t>
            </a: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195023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210535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29E7138-506C-432D-BF0C-A6856222984A}"/>
              </a:ext>
            </a:extLst>
          </p:cNvPr>
          <p:cNvSpPr/>
          <p:nvPr/>
        </p:nvSpPr>
        <p:spPr>
          <a:xfrm>
            <a:off x="461818" y="1163568"/>
            <a:ext cx="11369790" cy="401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buFont typeface="+mj-lt"/>
              <a:buAutoNum type="arabicPeriod"/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Take time to learn how to clearly communicate Gospel.</a:t>
            </a:r>
          </a:p>
          <a:p>
            <a:pPr marL="342900" lvl="0" indent="-342900" algn="ctr">
              <a:spcBef>
                <a:spcPts val="3600"/>
              </a:spcBef>
              <a:buFont typeface="+mj-lt"/>
              <a:buAutoNum type="arabicPeriod"/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Take time to prepare your testimony in a way that is both compelling &amp; attractive. Share with your group for feedback.</a:t>
            </a:r>
          </a:p>
          <a:p>
            <a:pPr marL="342900" lvl="0" indent="-342900" algn="ctr">
              <a:spcBef>
                <a:spcPts val="3600"/>
              </a:spcBef>
              <a:buFont typeface="+mj-lt"/>
              <a:buAutoNum type="arabicPeriod"/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Take the Spiritual Gifts test and discuss results with group.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DD558C-460C-4910-BBEE-CE2E4B7290E2}"/>
              </a:ext>
            </a:extLst>
          </p:cNvPr>
          <p:cNvSpPr txBox="1"/>
          <p:nvPr/>
        </p:nvSpPr>
        <p:spPr>
          <a:xfrm>
            <a:off x="2870982" y="517237"/>
            <a:ext cx="64500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3600" b="1" dirty="0">
                <a:solidFill>
                  <a:srgbClr val="0070C0"/>
                </a:solidFill>
                <a:latin typeface="Acumin Pro" panose="020B0504020202020204" pitchFamily="34" charset="0"/>
              </a:rPr>
              <a:t>3 TASKS TO DO AS A GROUP</a:t>
            </a:r>
          </a:p>
        </p:txBody>
      </p:sp>
    </p:spTree>
    <p:extLst>
      <p:ext uri="{BB962C8B-B14F-4D97-AF65-F5344CB8AC3E}">
        <p14:creationId xmlns:p14="http://schemas.microsoft.com/office/powerpoint/2010/main" val="40812424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31445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514996" y="1500325"/>
            <a:ext cx="11134969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lvl="0" indent="-742950" algn="ctr">
              <a:buFont typeface="+mj-lt"/>
              <a:buAutoNum type="arabicPeriod" startAt="4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What have you found most challenging / encouraging this session?</a:t>
            </a:r>
          </a:p>
          <a:p>
            <a:pPr marL="742950" lvl="0" indent="-742950" algn="ctr">
              <a:spcBef>
                <a:spcPts val="3600"/>
              </a:spcBef>
              <a:buFont typeface="+mj-lt"/>
              <a:buAutoNum type="arabicPeriod" startAt="4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What changes do you hope to make a result? Ask the group to pray for this.</a:t>
            </a:r>
          </a:p>
        </p:txBody>
      </p:sp>
    </p:spTree>
    <p:extLst>
      <p:ext uri="{BB962C8B-B14F-4D97-AF65-F5344CB8AC3E}">
        <p14:creationId xmlns:p14="http://schemas.microsoft.com/office/powerpoint/2010/main" val="36335497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7530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98152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6E7E789-A712-4BEB-8F09-F1CE72F9D3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F7AB5A6-95A4-4368-B084-27A137A8101A}"/>
              </a:ext>
            </a:extLst>
          </p:cNvPr>
          <p:cNvSpPr txBox="1"/>
          <p:nvPr/>
        </p:nvSpPr>
        <p:spPr>
          <a:xfrm>
            <a:off x="6609770" y="2356939"/>
            <a:ext cx="491718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7200" dirty="0">
                <a:solidFill>
                  <a:srgbClr val="0E76BC"/>
                </a:solidFill>
                <a:latin typeface="Kikelet Brush" panose="02000000000000000000" pitchFamily="2" charset="0"/>
              </a:rPr>
              <a:t>Next Session</a:t>
            </a:r>
          </a:p>
          <a:p>
            <a:pPr algn="r"/>
            <a:r>
              <a:rPr lang="en-AU" sz="3600" dirty="0">
                <a:latin typeface="Acumin Pro" panose="020B0504020202020204" pitchFamily="34" charset="0"/>
              </a:rPr>
              <a:t>Missional Communities</a:t>
            </a:r>
          </a:p>
        </p:txBody>
      </p:sp>
    </p:spTree>
    <p:extLst>
      <p:ext uri="{BB962C8B-B14F-4D97-AF65-F5344CB8AC3E}">
        <p14:creationId xmlns:p14="http://schemas.microsoft.com/office/powerpoint/2010/main" val="3565285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29E7138-506C-432D-BF0C-A6856222984A}"/>
              </a:ext>
            </a:extLst>
          </p:cNvPr>
          <p:cNvSpPr/>
          <p:nvPr/>
        </p:nvSpPr>
        <p:spPr>
          <a:xfrm>
            <a:off x="461818" y="1163568"/>
            <a:ext cx="11369790" cy="401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Inviting People To Read The Bible</a:t>
            </a:r>
          </a:p>
          <a:p>
            <a:pPr marL="342900" lvl="0" indent="-342900" algn="ctr">
              <a:spcBef>
                <a:spcPts val="2400"/>
              </a:spcBef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Working Through Christian Basics</a:t>
            </a:r>
          </a:p>
          <a:p>
            <a:pPr marL="342900" lvl="0" indent="-342900" algn="ctr">
              <a:spcBef>
                <a:spcPts val="2400"/>
              </a:spcBef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Never too early to equip Disciple Makers</a:t>
            </a:r>
          </a:p>
          <a:p>
            <a:pPr marL="342900" lvl="0" indent="-342900" algn="ctr">
              <a:spcBef>
                <a:spcPts val="2400"/>
              </a:spcBef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Show + Involve Them in Ministry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DD558C-460C-4910-BBEE-CE2E4B7290E2}"/>
              </a:ext>
            </a:extLst>
          </p:cNvPr>
          <p:cNvSpPr txBox="1"/>
          <p:nvPr/>
        </p:nvSpPr>
        <p:spPr>
          <a:xfrm>
            <a:off x="1769848" y="517237"/>
            <a:ext cx="86523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3600" b="1" dirty="0">
                <a:solidFill>
                  <a:srgbClr val="0070C0"/>
                </a:solidFill>
                <a:latin typeface="Acumin Pro" panose="020B0504020202020204" pitchFamily="34" charset="0"/>
              </a:rPr>
              <a:t>OVERVIEW OF PART 2 (THIS SESSION)</a:t>
            </a:r>
          </a:p>
        </p:txBody>
      </p:sp>
    </p:spTree>
    <p:extLst>
      <p:ext uri="{BB962C8B-B14F-4D97-AF65-F5344CB8AC3E}">
        <p14:creationId xmlns:p14="http://schemas.microsoft.com/office/powerpoint/2010/main" val="3595821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1692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29E7138-506C-432D-BF0C-A6856222984A}"/>
              </a:ext>
            </a:extLst>
          </p:cNvPr>
          <p:cNvSpPr/>
          <p:nvPr/>
        </p:nvSpPr>
        <p:spPr>
          <a:xfrm>
            <a:off x="461818" y="1163568"/>
            <a:ext cx="11369790" cy="401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AU" sz="3600" b="1" dirty="0">
                <a:solidFill>
                  <a:schemeClr val="tx1"/>
                </a:solidFill>
                <a:latin typeface="Acumin Pro" panose="020B0504020202020204" pitchFamily="34" charset="0"/>
              </a:rPr>
              <a:t>People Aged in Their 20’s – 61%</a:t>
            </a:r>
          </a:p>
          <a:p>
            <a:pPr lvl="0" algn="ctr"/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(Almost 2 out of 3)</a:t>
            </a:r>
          </a:p>
          <a:p>
            <a:pPr lvl="0" algn="ctr"/>
            <a:endParaRPr lang="en-AU" sz="3600" dirty="0">
              <a:solidFill>
                <a:schemeClr val="tx1"/>
              </a:solidFill>
              <a:latin typeface="Acumin Pro" panose="020B0504020202020204" pitchFamily="34" charset="0"/>
            </a:endParaRPr>
          </a:p>
          <a:p>
            <a:pPr lvl="0" algn="ctr"/>
            <a:r>
              <a:rPr lang="en-AU" sz="3600" b="1" dirty="0">
                <a:solidFill>
                  <a:schemeClr val="tx1"/>
                </a:solidFill>
                <a:latin typeface="Acumin Pro" panose="020B0504020202020204" pitchFamily="34" charset="0"/>
              </a:rPr>
              <a:t>People Aged in Their 30’s – 42%</a:t>
            </a:r>
          </a:p>
          <a:p>
            <a:pPr lvl="0" algn="ctr"/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(More than 1 out of 3)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DD558C-460C-4910-BBEE-CE2E4B7290E2}"/>
              </a:ext>
            </a:extLst>
          </p:cNvPr>
          <p:cNvSpPr txBox="1"/>
          <p:nvPr/>
        </p:nvSpPr>
        <p:spPr>
          <a:xfrm>
            <a:off x="437074" y="517237"/>
            <a:ext cx="113178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3600" b="1" dirty="0">
                <a:solidFill>
                  <a:srgbClr val="0070C0"/>
                </a:solidFill>
                <a:latin typeface="Acumin Pro" panose="020B0504020202020204" pitchFamily="34" charset="0"/>
              </a:rPr>
              <a:t>I’d be willing to study the Bible with a friend if asked</a:t>
            </a:r>
          </a:p>
        </p:txBody>
      </p:sp>
    </p:spTree>
    <p:extLst>
      <p:ext uri="{BB962C8B-B14F-4D97-AF65-F5344CB8AC3E}">
        <p14:creationId xmlns:p14="http://schemas.microsoft.com/office/powerpoint/2010/main" val="218512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9892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1898792-778B-4FBF-ACCC-16064924C4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123" y="651897"/>
            <a:ext cx="2812026" cy="433203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E1AE777-0C27-4963-8D5F-B02D6650CAEE}"/>
              </a:ext>
            </a:extLst>
          </p:cNvPr>
          <p:cNvSpPr/>
          <p:nvPr/>
        </p:nvSpPr>
        <p:spPr>
          <a:xfrm>
            <a:off x="3445164" y="633425"/>
            <a:ext cx="8343713" cy="433203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2075"/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Title		: One To One Bible Reading</a:t>
            </a:r>
          </a:p>
          <a:p>
            <a:pPr marL="92075">
              <a:spcBef>
                <a:spcPts val="1800"/>
              </a:spcBef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Author	: David Helm</a:t>
            </a:r>
          </a:p>
          <a:p>
            <a:pPr marL="92075">
              <a:spcBef>
                <a:spcPts val="1800"/>
              </a:spcBef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Publisher: Matthias Media</a:t>
            </a:r>
          </a:p>
          <a:p>
            <a:pPr marL="92075">
              <a:spcBef>
                <a:spcPts val="1800"/>
              </a:spcBef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Pages 	: 75 pages + Appendixes</a:t>
            </a:r>
          </a:p>
          <a:p>
            <a:pPr marL="92075">
              <a:spcBef>
                <a:spcPts val="1800"/>
              </a:spcBef>
            </a:pPr>
            <a:r>
              <a:rPr lang="en-AU" sz="3200" dirty="0">
                <a:solidFill>
                  <a:schemeClr val="tx1"/>
                </a:solidFill>
                <a:latin typeface="Acumin Pro" panose="020B0504020202020204" pitchFamily="34" charset="0"/>
              </a:rPr>
              <a:t>ISBN	: 978-1-921441-98-1</a:t>
            </a:r>
          </a:p>
        </p:txBody>
      </p:sp>
    </p:spTree>
    <p:extLst>
      <p:ext uri="{BB962C8B-B14F-4D97-AF65-F5344CB8AC3E}">
        <p14:creationId xmlns:p14="http://schemas.microsoft.com/office/powerpoint/2010/main" val="949117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358</Words>
  <Application>Microsoft Office PowerPoint</Application>
  <PresentationFormat>Widescreen</PresentationFormat>
  <Paragraphs>95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Acumin Pro</vt:lpstr>
      <vt:lpstr>Arial</vt:lpstr>
      <vt:lpstr>Calibri</vt:lpstr>
      <vt:lpstr>Calibri Light</vt:lpstr>
      <vt:lpstr>Kikelet Brush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Adams</dc:creator>
  <cp:lastModifiedBy>Steve Adams</cp:lastModifiedBy>
  <cp:revision>40</cp:revision>
  <dcterms:created xsi:type="dcterms:W3CDTF">2018-01-27T05:39:28Z</dcterms:created>
  <dcterms:modified xsi:type="dcterms:W3CDTF">2018-04-19T14:20:09Z</dcterms:modified>
</cp:coreProperties>
</file>